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Muli Ultra-Bold" charset="1" panose="00000900000000000000"/>
      <p:regular r:id="rId31"/>
    </p:embeddedFont>
    <p:embeddedFont>
      <p:font typeface="Muli Semi-Bold" charset="1" panose="00000700000000000000"/>
      <p:regular r:id="rId32"/>
    </p:embeddedFont>
    <p:embeddedFont>
      <p:font typeface="Muli Bold" charset="1" panose="00000800000000000000"/>
      <p:regular r:id="rId33"/>
    </p:embeddedFont>
    <p:embeddedFont>
      <p:font typeface="Muli Light" charset="1" panose="00000400000000000000"/>
      <p:regular r:id="rId34"/>
    </p:embeddedFont>
    <p:embeddedFont>
      <p:font typeface="Muli" charset="1" panose="00000500000000000000"/>
      <p:regular r:id="rId35"/>
    </p:embeddedFont>
    <p:embeddedFont>
      <p:font typeface="Canva Sans Bold" charset="1" panose="020B0803030501040103"/>
      <p:regular r:id="rId36"/>
    </p:embeddedFont>
    <p:embeddedFont>
      <p:font typeface="Proxima Nova Bold" charset="1" panose="02000506030000020004"/>
      <p:regular r:id="rId37"/>
    </p:embeddedFont>
    <p:embeddedFont>
      <p:font typeface="Proxima Nova" charset="1" panose="02000506030000020004"/>
      <p:regular r:id="rId38"/>
    </p:embeddedFont>
    <p:embeddedFont>
      <p:font typeface="DM Sans" charset="1" panose="00000000000000000000"/>
      <p:regular r:id="rId39"/>
    </p:embeddedFont>
    <p:embeddedFont>
      <p:font typeface="DM Sans Bold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35.png" Type="http://schemas.openxmlformats.org/officeDocument/2006/relationships/image"/><Relationship Id="rId17" Target="../media/image36.png" Type="http://schemas.openxmlformats.org/officeDocument/2006/relationships/image"/><Relationship Id="rId18" Target="../media/image37.svg" Type="http://schemas.openxmlformats.org/officeDocument/2006/relationships/image"/><Relationship Id="rId19" Target="../media/image38.png" Type="http://schemas.openxmlformats.org/officeDocument/2006/relationships/image"/><Relationship Id="rId2" Target="../media/image21.png" Type="http://schemas.openxmlformats.org/officeDocument/2006/relationships/image"/><Relationship Id="rId20" Target="../media/image39.svg" Type="http://schemas.openxmlformats.org/officeDocument/2006/relationships/image"/><Relationship Id="rId21" Target="../media/image40.png" Type="http://schemas.openxmlformats.org/officeDocument/2006/relationships/image"/><Relationship Id="rId22" Target="../media/image41.svg" Type="http://schemas.openxmlformats.org/officeDocument/2006/relationships/image"/><Relationship Id="rId23" Target="../media/image42.png" Type="http://schemas.openxmlformats.org/officeDocument/2006/relationships/image"/><Relationship Id="rId24" Target="../media/image43.sv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E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1065412"/>
            <a:ext cx="1298177" cy="1298177"/>
            <a:chOff x="0" y="0"/>
            <a:chExt cx="1708150" cy="17081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675214" y="3429000"/>
            <a:ext cx="3612786" cy="3612786"/>
          </a:xfrm>
          <a:custGeom>
            <a:avLst/>
            <a:gdLst/>
            <a:ahLst/>
            <a:cxnLst/>
            <a:rect r="r" b="b" t="t" l="l"/>
            <a:pathLst>
              <a:path h="3612786" w="3612786">
                <a:moveTo>
                  <a:pt x="0" y="0"/>
                </a:moveTo>
                <a:lnTo>
                  <a:pt x="3612786" y="0"/>
                </a:lnTo>
                <a:lnTo>
                  <a:pt x="3612786" y="3612786"/>
                </a:lnTo>
                <a:lnTo>
                  <a:pt x="0" y="3612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18852" y="1028700"/>
            <a:ext cx="13069347" cy="862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9"/>
              </a:lnSpc>
            </a:pPr>
            <a:r>
              <a:rPr lang="en-US" sz="11499" b="true">
                <a:solidFill>
                  <a:srgbClr val="4608A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PROJET TECH</a:t>
            </a:r>
            <a:r>
              <a:rPr lang="en-US" sz="11499" b="true">
                <a:solidFill>
                  <a:srgbClr val="4608A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NOVA - Analyse de l'attrition des employés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4684739" y="0"/>
            <a:ext cx="3612786" cy="3429000"/>
          </a:xfrm>
          <a:prstGeom prst="rect">
            <a:avLst/>
          </a:prstGeom>
          <a:solidFill>
            <a:srgbClr val="4608AB"/>
          </a:solidFill>
        </p:spPr>
      </p:sp>
      <p:sp>
        <p:nvSpPr>
          <p:cNvPr name="AutoShape 7" id="7"/>
          <p:cNvSpPr/>
          <p:nvPr/>
        </p:nvSpPr>
        <p:spPr>
          <a:xfrm rot="0">
            <a:off x="14675214" y="7041786"/>
            <a:ext cx="3612786" cy="3429000"/>
          </a:xfrm>
          <a:prstGeom prst="rect">
            <a:avLst/>
          </a:prstGeom>
          <a:solidFill>
            <a:srgbClr val="8B97FD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5BE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3205" y="5743501"/>
            <a:ext cx="13141590" cy="1945157"/>
            <a:chOff x="0" y="0"/>
            <a:chExt cx="17522120" cy="259354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353698" y="-47625"/>
              <a:ext cx="8814724" cy="611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Outil IA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373733"/>
              <a:ext cx="17522120" cy="1219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Modèle de classification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729261" y="-3607381"/>
            <a:ext cx="6829479" cy="6829479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8F8F8">
                <a:alpha val="89804"/>
              </a:srgbClr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3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54310" y="319414"/>
            <a:ext cx="1044306" cy="1295263"/>
          </a:xfrm>
          <a:custGeom>
            <a:avLst/>
            <a:gdLst/>
            <a:ahLst/>
            <a:cxnLst/>
            <a:rect r="r" b="b" t="t" l="l"/>
            <a:pathLst>
              <a:path h="1295263" w="1044306">
                <a:moveTo>
                  <a:pt x="0" y="0"/>
                </a:moveTo>
                <a:lnTo>
                  <a:pt x="1044306" y="0"/>
                </a:lnTo>
                <a:lnTo>
                  <a:pt x="1044306" y="1295264"/>
                </a:lnTo>
                <a:lnTo>
                  <a:pt x="0" y="1295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6895635" y="9503764"/>
            <a:ext cx="914712" cy="846109"/>
          </a:xfrm>
          <a:custGeom>
            <a:avLst/>
            <a:gdLst/>
            <a:ahLst/>
            <a:cxnLst/>
            <a:rect r="r" b="b" t="t" l="l"/>
            <a:pathLst>
              <a:path h="846109" w="914712">
                <a:moveTo>
                  <a:pt x="0" y="0"/>
                </a:moveTo>
                <a:lnTo>
                  <a:pt x="914712" y="0"/>
                </a:lnTo>
                <a:lnTo>
                  <a:pt x="914712" y="846109"/>
                </a:lnTo>
                <a:lnTo>
                  <a:pt x="0" y="846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858637" y="922828"/>
            <a:ext cx="5149220" cy="8441344"/>
          </a:xfrm>
          <a:custGeom>
            <a:avLst/>
            <a:gdLst/>
            <a:ahLst/>
            <a:cxnLst/>
            <a:rect r="r" b="b" t="t" l="l"/>
            <a:pathLst>
              <a:path h="8441344" w="5149220">
                <a:moveTo>
                  <a:pt x="0" y="0"/>
                </a:moveTo>
                <a:lnTo>
                  <a:pt x="5149220" y="0"/>
                </a:lnTo>
                <a:lnTo>
                  <a:pt x="5149220" y="8441344"/>
                </a:lnTo>
                <a:lnTo>
                  <a:pt x="0" y="844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90478" y="3683312"/>
            <a:ext cx="879923" cy="879923"/>
          </a:xfrm>
          <a:custGeom>
            <a:avLst/>
            <a:gdLst/>
            <a:ahLst/>
            <a:cxnLst/>
            <a:rect r="r" b="b" t="t" l="l"/>
            <a:pathLst>
              <a:path h="879923" w="879923">
                <a:moveTo>
                  <a:pt x="0" y="0"/>
                </a:moveTo>
                <a:lnTo>
                  <a:pt x="879923" y="0"/>
                </a:lnTo>
                <a:lnTo>
                  <a:pt x="879923" y="879923"/>
                </a:lnTo>
                <a:lnTo>
                  <a:pt x="0" y="879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517976" y="1507762"/>
            <a:ext cx="824928" cy="879923"/>
          </a:xfrm>
          <a:custGeom>
            <a:avLst/>
            <a:gdLst/>
            <a:ahLst/>
            <a:cxnLst/>
            <a:rect r="r" b="b" t="t" l="l"/>
            <a:pathLst>
              <a:path h="879923" w="824928">
                <a:moveTo>
                  <a:pt x="0" y="0"/>
                </a:moveTo>
                <a:lnTo>
                  <a:pt x="824927" y="0"/>
                </a:lnTo>
                <a:lnTo>
                  <a:pt x="824927" y="879922"/>
                </a:lnTo>
                <a:lnTo>
                  <a:pt x="0" y="879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90478" y="5714453"/>
            <a:ext cx="879923" cy="879923"/>
          </a:xfrm>
          <a:custGeom>
            <a:avLst/>
            <a:gdLst/>
            <a:ahLst/>
            <a:cxnLst/>
            <a:rect r="r" b="b" t="t" l="l"/>
            <a:pathLst>
              <a:path h="879923" w="879923">
                <a:moveTo>
                  <a:pt x="0" y="0"/>
                </a:moveTo>
                <a:lnTo>
                  <a:pt x="879923" y="0"/>
                </a:lnTo>
                <a:lnTo>
                  <a:pt x="879923" y="879923"/>
                </a:lnTo>
                <a:lnTo>
                  <a:pt x="0" y="879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490478" y="7781025"/>
            <a:ext cx="879923" cy="879923"/>
          </a:xfrm>
          <a:custGeom>
            <a:avLst/>
            <a:gdLst/>
            <a:ahLst/>
            <a:cxnLst/>
            <a:rect r="r" b="b" t="t" l="l"/>
            <a:pathLst>
              <a:path h="879923" w="879923">
                <a:moveTo>
                  <a:pt x="0" y="0"/>
                </a:moveTo>
                <a:lnTo>
                  <a:pt x="879923" y="0"/>
                </a:lnTo>
                <a:lnTo>
                  <a:pt x="879923" y="879923"/>
                </a:lnTo>
                <a:lnTo>
                  <a:pt x="0" y="8799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633286" y="613340"/>
            <a:ext cx="4225351" cy="584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7"/>
              </a:lnSpc>
            </a:pPr>
            <a:r>
              <a:rPr lang="en-US" sz="4747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Comment apprendre</a:t>
            </a:r>
          </a:p>
          <a:p>
            <a:pPr algn="l">
              <a:lnSpc>
                <a:spcPts val="6647"/>
              </a:lnSpc>
            </a:pPr>
            <a:r>
              <a:rPr lang="en-US" sz="4747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 à l'IA </a:t>
            </a:r>
          </a:p>
          <a:p>
            <a:pPr algn="l">
              <a:lnSpc>
                <a:spcPts val="6647"/>
              </a:lnSpc>
            </a:pPr>
            <a:r>
              <a:rPr lang="en-US" sz="4747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à détecter les employés </a:t>
            </a:r>
          </a:p>
          <a:p>
            <a:pPr algn="l">
              <a:lnSpc>
                <a:spcPts val="6647"/>
              </a:lnSpc>
              <a:spcBef>
                <a:spcPct val="0"/>
              </a:spcBef>
            </a:pPr>
            <a:r>
              <a:rPr lang="en-US" b="true" sz="4747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à risque de départ ?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-10800000">
            <a:off x="11594124" y="2249185"/>
            <a:ext cx="5039532" cy="511888"/>
          </a:xfrm>
          <a:custGeom>
            <a:avLst/>
            <a:gdLst/>
            <a:ahLst/>
            <a:cxnLst/>
            <a:rect r="r" b="b" t="t" l="l"/>
            <a:pathLst>
              <a:path h="511888" w="5039532">
                <a:moveTo>
                  <a:pt x="5039532" y="511889"/>
                </a:moveTo>
                <a:lnTo>
                  <a:pt x="0" y="511889"/>
                </a:lnTo>
                <a:lnTo>
                  <a:pt x="0" y="0"/>
                </a:lnTo>
                <a:lnTo>
                  <a:pt x="5039532" y="0"/>
                </a:lnTo>
                <a:lnTo>
                  <a:pt x="5039532" y="511889"/>
                </a:lnTo>
                <a:close/>
              </a:path>
            </a:pathLst>
          </a:custGeom>
          <a:blipFill>
            <a:blip r:embed="rId16">
              <a:alphaModFix amt="29000"/>
            </a:blip>
            <a:stretch>
              <a:fillRect l="0" t="-6384" r="0" b="-6384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51473" y="1386833"/>
            <a:ext cx="4924834" cy="1152295"/>
            <a:chOff x="0" y="0"/>
            <a:chExt cx="1297076" cy="3034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7075" cy="303485"/>
            </a:xfrm>
            <a:custGeom>
              <a:avLst/>
              <a:gdLst/>
              <a:ahLst/>
              <a:cxnLst/>
              <a:rect r="r" b="b" t="t" l="l"/>
              <a:pathLst>
                <a:path h="303485" w="1297075">
                  <a:moveTo>
                    <a:pt x="42444" y="0"/>
                  </a:moveTo>
                  <a:lnTo>
                    <a:pt x="1254631" y="0"/>
                  </a:lnTo>
                  <a:cubicBezTo>
                    <a:pt x="1278072" y="0"/>
                    <a:pt x="1297075" y="19003"/>
                    <a:pt x="1297075" y="42444"/>
                  </a:cubicBezTo>
                  <a:lnTo>
                    <a:pt x="1297075" y="261041"/>
                  </a:lnTo>
                  <a:cubicBezTo>
                    <a:pt x="1297075" y="284482"/>
                    <a:pt x="1278072" y="303485"/>
                    <a:pt x="1254631" y="303485"/>
                  </a:cubicBezTo>
                  <a:lnTo>
                    <a:pt x="42444" y="303485"/>
                  </a:lnTo>
                  <a:cubicBezTo>
                    <a:pt x="19003" y="303485"/>
                    <a:pt x="0" y="284482"/>
                    <a:pt x="0" y="261041"/>
                  </a:cubicBezTo>
                  <a:lnTo>
                    <a:pt x="0" y="42444"/>
                  </a:lnTo>
                  <a:cubicBezTo>
                    <a:pt x="0" y="19003"/>
                    <a:pt x="19003" y="0"/>
                    <a:pt x="424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97076" cy="34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392374" y="1028700"/>
            <a:ext cx="716266" cy="71626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78ED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1800" strike="noStrike" u="none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01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402101" y="967046"/>
            <a:ext cx="2497283" cy="1039494"/>
          </a:xfrm>
          <a:custGeom>
            <a:avLst/>
            <a:gdLst/>
            <a:ahLst/>
            <a:cxnLst/>
            <a:rect r="r" b="b" t="t" l="l"/>
            <a:pathLst>
              <a:path h="1039494" w="2497283">
                <a:moveTo>
                  <a:pt x="0" y="0"/>
                </a:moveTo>
                <a:lnTo>
                  <a:pt x="2497284" y="0"/>
                </a:lnTo>
                <a:lnTo>
                  <a:pt x="2497284" y="1039494"/>
                </a:lnTo>
                <a:lnTo>
                  <a:pt x="0" y="10394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594124" y="1028700"/>
            <a:ext cx="2247911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Pré</a:t>
            </a:r>
            <a:r>
              <a:rPr lang="en-US" b="true"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parer les données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64924" y="1868286"/>
            <a:ext cx="407125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trike="noStrike" u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créer des indices pertinents</a:t>
            </a:r>
          </a:p>
        </p:txBody>
      </p:sp>
      <p:sp>
        <p:nvSpPr>
          <p:cNvPr name="Freeform 20" id="20"/>
          <p:cNvSpPr/>
          <p:nvPr/>
        </p:nvSpPr>
        <p:spPr>
          <a:xfrm flipH="true" flipV="true" rot="-10800000">
            <a:off x="11594124" y="4450218"/>
            <a:ext cx="5039532" cy="511888"/>
          </a:xfrm>
          <a:custGeom>
            <a:avLst/>
            <a:gdLst/>
            <a:ahLst/>
            <a:cxnLst/>
            <a:rect r="r" b="b" t="t" l="l"/>
            <a:pathLst>
              <a:path h="511888" w="5039532">
                <a:moveTo>
                  <a:pt x="5039532" y="511888"/>
                </a:moveTo>
                <a:lnTo>
                  <a:pt x="0" y="511888"/>
                </a:lnTo>
                <a:lnTo>
                  <a:pt x="0" y="0"/>
                </a:lnTo>
                <a:lnTo>
                  <a:pt x="5039532" y="0"/>
                </a:lnTo>
                <a:lnTo>
                  <a:pt x="5039532" y="511888"/>
                </a:lnTo>
                <a:close/>
              </a:path>
            </a:pathLst>
          </a:custGeom>
          <a:blipFill>
            <a:blip r:embed="rId16">
              <a:alphaModFix amt="29000"/>
            </a:blip>
            <a:stretch>
              <a:fillRect l="0" t="-6384" r="0" b="-6384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651473" y="3587866"/>
            <a:ext cx="4924834" cy="1152295"/>
            <a:chOff x="0" y="0"/>
            <a:chExt cx="1297076" cy="3034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97075" cy="303485"/>
            </a:xfrm>
            <a:custGeom>
              <a:avLst/>
              <a:gdLst/>
              <a:ahLst/>
              <a:cxnLst/>
              <a:rect r="r" b="b" t="t" l="l"/>
              <a:pathLst>
                <a:path h="303485" w="1297075">
                  <a:moveTo>
                    <a:pt x="42444" y="0"/>
                  </a:moveTo>
                  <a:lnTo>
                    <a:pt x="1254631" y="0"/>
                  </a:lnTo>
                  <a:cubicBezTo>
                    <a:pt x="1278072" y="0"/>
                    <a:pt x="1297075" y="19003"/>
                    <a:pt x="1297075" y="42444"/>
                  </a:cubicBezTo>
                  <a:lnTo>
                    <a:pt x="1297075" y="261041"/>
                  </a:lnTo>
                  <a:cubicBezTo>
                    <a:pt x="1297075" y="284482"/>
                    <a:pt x="1278072" y="303485"/>
                    <a:pt x="1254631" y="303485"/>
                  </a:cubicBezTo>
                  <a:lnTo>
                    <a:pt x="42444" y="303485"/>
                  </a:lnTo>
                  <a:cubicBezTo>
                    <a:pt x="19003" y="303485"/>
                    <a:pt x="0" y="284482"/>
                    <a:pt x="0" y="261041"/>
                  </a:cubicBezTo>
                  <a:lnTo>
                    <a:pt x="0" y="42444"/>
                  </a:lnTo>
                  <a:cubicBezTo>
                    <a:pt x="0" y="19003"/>
                    <a:pt x="19003" y="0"/>
                    <a:pt x="424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97076" cy="34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392374" y="3229733"/>
            <a:ext cx="716266" cy="71626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B1E2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1800" strike="noStrike" u="none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02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1402101" y="3229733"/>
            <a:ext cx="2349165" cy="977840"/>
          </a:xfrm>
          <a:custGeom>
            <a:avLst/>
            <a:gdLst/>
            <a:ahLst/>
            <a:cxnLst/>
            <a:rect r="r" b="b" t="t" l="l"/>
            <a:pathLst>
              <a:path h="977840" w="2349165">
                <a:moveTo>
                  <a:pt x="0" y="0"/>
                </a:moveTo>
                <a:lnTo>
                  <a:pt x="2349166" y="0"/>
                </a:lnTo>
                <a:lnTo>
                  <a:pt x="2349166" y="977840"/>
                </a:lnTo>
                <a:lnTo>
                  <a:pt x="0" y="97784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1860237" y="3281161"/>
            <a:ext cx="172635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Ent</a:t>
            </a:r>
            <a:r>
              <a:rPr lang="en-US" b="true"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raîner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64924" y="4069318"/>
            <a:ext cx="407125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-US" sz="1599" strike="noStrike" u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ester plusieurs approches d'IA</a:t>
            </a:r>
          </a:p>
        </p:txBody>
      </p:sp>
      <p:sp>
        <p:nvSpPr>
          <p:cNvPr name="Freeform 30" id="30"/>
          <p:cNvSpPr/>
          <p:nvPr/>
        </p:nvSpPr>
        <p:spPr>
          <a:xfrm flipH="true" flipV="true" rot="-10800000">
            <a:off x="11594124" y="6651251"/>
            <a:ext cx="5039532" cy="511888"/>
          </a:xfrm>
          <a:custGeom>
            <a:avLst/>
            <a:gdLst/>
            <a:ahLst/>
            <a:cxnLst/>
            <a:rect r="r" b="b" t="t" l="l"/>
            <a:pathLst>
              <a:path h="511888" w="5039532">
                <a:moveTo>
                  <a:pt x="5039532" y="511888"/>
                </a:moveTo>
                <a:lnTo>
                  <a:pt x="0" y="511888"/>
                </a:lnTo>
                <a:lnTo>
                  <a:pt x="0" y="0"/>
                </a:lnTo>
                <a:lnTo>
                  <a:pt x="5039532" y="0"/>
                </a:lnTo>
                <a:lnTo>
                  <a:pt x="5039532" y="511888"/>
                </a:lnTo>
                <a:close/>
              </a:path>
            </a:pathLst>
          </a:custGeom>
          <a:blipFill>
            <a:blip r:embed="rId16">
              <a:alphaModFix amt="29000"/>
            </a:blip>
            <a:stretch>
              <a:fillRect l="0" t="-6384" r="0" b="-6384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1651473" y="5788898"/>
            <a:ext cx="4924834" cy="1152295"/>
            <a:chOff x="0" y="0"/>
            <a:chExt cx="1297076" cy="30348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97075" cy="303485"/>
            </a:xfrm>
            <a:custGeom>
              <a:avLst/>
              <a:gdLst/>
              <a:ahLst/>
              <a:cxnLst/>
              <a:rect r="r" b="b" t="t" l="l"/>
              <a:pathLst>
                <a:path h="303485" w="1297075">
                  <a:moveTo>
                    <a:pt x="42444" y="0"/>
                  </a:moveTo>
                  <a:lnTo>
                    <a:pt x="1254631" y="0"/>
                  </a:lnTo>
                  <a:cubicBezTo>
                    <a:pt x="1278072" y="0"/>
                    <a:pt x="1297075" y="19003"/>
                    <a:pt x="1297075" y="42444"/>
                  </a:cubicBezTo>
                  <a:lnTo>
                    <a:pt x="1297075" y="261041"/>
                  </a:lnTo>
                  <a:cubicBezTo>
                    <a:pt x="1297075" y="284482"/>
                    <a:pt x="1278072" y="303485"/>
                    <a:pt x="1254631" y="303485"/>
                  </a:cubicBezTo>
                  <a:lnTo>
                    <a:pt x="42444" y="303485"/>
                  </a:lnTo>
                  <a:cubicBezTo>
                    <a:pt x="19003" y="303485"/>
                    <a:pt x="0" y="284482"/>
                    <a:pt x="0" y="261041"/>
                  </a:cubicBezTo>
                  <a:lnTo>
                    <a:pt x="0" y="42444"/>
                  </a:lnTo>
                  <a:cubicBezTo>
                    <a:pt x="0" y="19003"/>
                    <a:pt x="19003" y="0"/>
                    <a:pt x="424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97076" cy="34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392374" y="5430765"/>
            <a:ext cx="716266" cy="716266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CBC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1800" strike="noStrike" u="none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03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1402101" y="5430765"/>
            <a:ext cx="2349165" cy="977840"/>
          </a:xfrm>
          <a:custGeom>
            <a:avLst/>
            <a:gdLst/>
            <a:ahLst/>
            <a:cxnLst/>
            <a:rect r="r" b="b" t="t" l="l"/>
            <a:pathLst>
              <a:path h="977840" w="2349165">
                <a:moveTo>
                  <a:pt x="0" y="0"/>
                </a:moveTo>
                <a:lnTo>
                  <a:pt x="2349166" y="0"/>
                </a:lnTo>
                <a:lnTo>
                  <a:pt x="2349166" y="977841"/>
                </a:lnTo>
                <a:lnTo>
                  <a:pt x="0" y="9778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1860237" y="5482194"/>
            <a:ext cx="172635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Validation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064924" y="6270351"/>
            <a:ext cx="407125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S'</a:t>
            </a:r>
            <a:r>
              <a:rPr lang="en-US" sz="1599" strike="noStrike" u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599" strike="noStrike" u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-US" sz="1599" strike="noStrike" u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surer que le modèle est </a:t>
            </a:r>
            <a:r>
              <a:rPr lang="en-US" sz="1599" strike="noStrike" u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en-US" sz="1599" strike="noStrike" u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iabl</a:t>
            </a:r>
            <a:r>
              <a:rPr lang="en-US" sz="1599" strike="noStrike" u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</a:p>
        </p:txBody>
      </p:sp>
      <p:sp>
        <p:nvSpPr>
          <p:cNvPr name="Freeform 40" id="40"/>
          <p:cNvSpPr/>
          <p:nvPr/>
        </p:nvSpPr>
        <p:spPr>
          <a:xfrm flipH="true" flipV="true" rot="-10800000">
            <a:off x="11594124" y="8852283"/>
            <a:ext cx="5039532" cy="511888"/>
          </a:xfrm>
          <a:custGeom>
            <a:avLst/>
            <a:gdLst/>
            <a:ahLst/>
            <a:cxnLst/>
            <a:rect r="r" b="b" t="t" l="l"/>
            <a:pathLst>
              <a:path h="511888" w="5039532">
                <a:moveTo>
                  <a:pt x="5039532" y="511889"/>
                </a:moveTo>
                <a:lnTo>
                  <a:pt x="0" y="511889"/>
                </a:lnTo>
                <a:lnTo>
                  <a:pt x="0" y="0"/>
                </a:lnTo>
                <a:lnTo>
                  <a:pt x="5039532" y="0"/>
                </a:lnTo>
                <a:lnTo>
                  <a:pt x="5039532" y="511889"/>
                </a:lnTo>
                <a:close/>
              </a:path>
            </a:pathLst>
          </a:custGeom>
          <a:blipFill>
            <a:blip r:embed="rId16">
              <a:alphaModFix amt="29000"/>
            </a:blip>
            <a:stretch>
              <a:fillRect l="0" t="-6384" r="0" b="-6384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1651473" y="7989931"/>
            <a:ext cx="4924834" cy="1152295"/>
            <a:chOff x="0" y="0"/>
            <a:chExt cx="1297076" cy="30348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97075" cy="303485"/>
            </a:xfrm>
            <a:custGeom>
              <a:avLst/>
              <a:gdLst/>
              <a:ahLst/>
              <a:cxnLst/>
              <a:rect r="r" b="b" t="t" l="l"/>
              <a:pathLst>
                <a:path h="303485" w="1297075">
                  <a:moveTo>
                    <a:pt x="42444" y="0"/>
                  </a:moveTo>
                  <a:lnTo>
                    <a:pt x="1254631" y="0"/>
                  </a:lnTo>
                  <a:cubicBezTo>
                    <a:pt x="1278072" y="0"/>
                    <a:pt x="1297075" y="19003"/>
                    <a:pt x="1297075" y="42444"/>
                  </a:cubicBezTo>
                  <a:lnTo>
                    <a:pt x="1297075" y="261041"/>
                  </a:lnTo>
                  <a:cubicBezTo>
                    <a:pt x="1297075" y="284482"/>
                    <a:pt x="1278072" y="303485"/>
                    <a:pt x="1254631" y="303485"/>
                  </a:cubicBezTo>
                  <a:lnTo>
                    <a:pt x="42444" y="303485"/>
                  </a:lnTo>
                  <a:cubicBezTo>
                    <a:pt x="19003" y="303485"/>
                    <a:pt x="0" y="284482"/>
                    <a:pt x="0" y="261041"/>
                  </a:cubicBezTo>
                  <a:lnTo>
                    <a:pt x="0" y="42444"/>
                  </a:lnTo>
                  <a:cubicBezTo>
                    <a:pt x="0" y="19003"/>
                    <a:pt x="19003" y="0"/>
                    <a:pt x="424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297076" cy="341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0392374" y="7631798"/>
            <a:ext cx="716266" cy="716266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DB79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1800" strike="noStrike" u="none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1402101" y="7631798"/>
            <a:ext cx="2349165" cy="977840"/>
          </a:xfrm>
          <a:custGeom>
            <a:avLst/>
            <a:gdLst/>
            <a:ahLst/>
            <a:cxnLst/>
            <a:rect r="r" b="b" t="t" l="l"/>
            <a:pathLst>
              <a:path h="977840" w="2349165">
                <a:moveTo>
                  <a:pt x="0" y="0"/>
                </a:moveTo>
                <a:lnTo>
                  <a:pt x="2349166" y="0"/>
                </a:lnTo>
                <a:lnTo>
                  <a:pt x="2349166" y="977840"/>
                </a:lnTo>
                <a:lnTo>
                  <a:pt x="0" y="97784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1860237" y="7683226"/>
            <a:ext cx="172635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Analyse RH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064924" y="8471384"/>
            <a:ext cx="407125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causes p</a:t>
            </a:r>
            <a:r>
              <a:rPr lang="en-US" sz="15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otenti</a:t>
            </a:r>
            <a:r>
              <a:rPr lang="en-US" sz="1599" strike="noStrike" u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elles</a:t>
            </a:r>
          </a:p>
        </p:txBody>
      </p: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261169" y="9108228"/>
            <a:ext cx="1054435" cy="1054435"/>
            <a:chOff x="0" y="0"/>
            <a:chExt cx="1708150" cy="170815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8B97FD">
                <a:alpha val="89804"/>
              </a:srgbClr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E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0" y="4931594"/>
            <a:ext cx="5355406" cy="5355406"/>
          </a:xfrm>
          <a:custGeom>
            <a:avLst/>
            <a:gdLst/>
            <a:ahLst/>
            <a:cxnLst/>
            <a:rect r="r" b="b" t="t" l="l"/>
            <a:pathLst>
              <a:path h="5355406" w="5355406">
                <a:moveTo>
                  <a:pt x="0" y="0"/>
                </a:moveTo>
                <a:lnTo>
                  <a:pt x="5355406" y="0"/>
                </a:lnTo>
                <a:lnTo>
                  <a:pt x="5355406" y="5355406"/>
                </a:lnTo>
                <a:lnTo>
                  <a:pt x="0" y="535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294803"/>
            <a:ext cx="5125904" cy="5125904"/>
            <a:chOff x="0" y="0"/>
            <a:chExt cx="6834538" cy="68345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34538" cy="6834538"/>
            </a:xfrm>
            <a:custGeom>
              <a:avLst/>
              <a:gdLst/>
              <a:ahLst/>
              <a:cxnLst/>
              <a:rect r="r" b="b" t="t" l="l"/>
              <a:pathLst>
                <a:path h="6834538" w="6834538">
                  <a:moveTo>
                    <a:pt x="0" y="0"/>
                  </a:moveTo>
                  <a:lnTo>
                    <a:pt x="6834538" y="0"/>
                  </a:lnTo>
                  <a:lnTo>
                    <a:pt x="6834538" y="6834538"/>
                  </a:lnTo>
                  <a:lnTo>
                    <a:pt x="0" y="683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1006185" y="847258"/>
              <a:ext cx="4822168" cy="5140022"/>
              <a:chOff x="0" y="0"/>
              <a:chExt cx="952527" cy="101531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952527" cy="1015313"/>
              </a:xfrm>
              <a:custGeom>
                <a:avLst/>
                <a:gdLst/>
                <a:ahLst/>
                <a:cxnLst/>
                <a:rect r="r" b="b" t="t" l="l"/>
                <a:pathLst>
                  <a:path h="1015313" w="952527">
                    <a:moveTo>
                      <a:pt x="109173" y="0"/>
                    </a:moveTo>
                    <a:lnTo>
                      <a:pt x="843354" y="0"/>
                    </a:lnTo>
                    <a:cubicBezTo>
                      <a:pt x="903649" y="0"/>
                      <a:pt x="952527" y="48878"/>
                      <a:pt x="952527" y="109173"/>
                    </a:cubicBezTo>
                    <a:lnTo>
                      <a:pt x="952527" y="906140"/>
                    </a:lnTo>
                    <a:cubicBezTo>
                      <a:pt x="952527" y="966435"/>
                      <a:pt x="903649" y="1015313"/>
                      <a:pt x="843354" y="1015313"/>
                    </a:cubicBezTo>
                    <a:lnTo>
                      <a:pt x="109173" y="1015313"/>
                    </a:lnTo>
                    <a:cubicBezTo>
                      <a:pt x="80219" y="1015313"/>
                      <a:pt x="52450" y="1003811"/>
                      <a:pt x="31976" y="983337"/>
                    </a:cubicBezTo>
                    <a:cubicBezTo>
                      <a:pt x="11502" y="962863"/>
                      <a:pt x="0" y="935094"/>
                      <a:pt x="0" y="906140"/>
                    </a:cubicBezTo>
                    <a:lnTo>
                      <a:pt x="0" y="109173"/>
                    </a:lnTo>
                    <a:cubicBezTo>
                      <a:pt x="0" y="48878"/>
                      <a:pt x="48878" y="0"/>
                      <a:pt x="10917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952527" cy="1043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8733474" y="0"/>
            <a:ext cx="9554526" cy="10287000"/>
            <a:chOff x="0" y="0"/>
            <a:chExt cx="251641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64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16418">
                  <a:moveTo>
                    <a:pt x="0" y="0"/>
                  </a:moveTo>
                  <a:lnTo>
                    <a:pt x="2516418" y="0"/>
                  </a:lnTo>
                  <a:lnTo>
                    <a:pt x="25164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5ED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5164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1222718"/>
            <a:ext cx="4207823" cy="4207823"/>
            <a:chOff x="0" y="0"/>
            <a:chExt cx="5610431" cy="56104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10431" cy="5610431"/>
            </a:xfrm>
            <a:custGeom>
              <a:avLst/>
              <a:gdLst/>
              <a:ahLst/>
              <a:cxnLst/>
              <a:rect r="r" b="b" t="t" l="l"/>
              <a:pathLst>
                <a:path h="5610431" w="5610431">
                  <a:moveTo>
                    <a:pt x="0" y="0"/>
                  </a:moveTo>
                  <a:lnTo>
                    <a:pt x="5610431" y="0"/>
                  </a:lnTo>
                  <a:lnTo>
                    <a:pt x="5610431" y="5610431"/>
                  </a:lnTo>
                  <a:lnTo>
                    <a:pt x="0" y="5610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3" id="13"/>
            <p:cNvGrpSpPr/>
            <p:nvPr/>
          </p:nvGrpSpPr>
          <p:grpSpPr>
            <a:xfrm rot="0">
              <a:off x="825971" y="695509"/>
              <a:ext cx="3958488" cy="4219413"/>
              <a:chOff x="0" y="0"/>
              <a:chExt cx="952527" cy="101531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52527" cy="1015313"/>
              </a:xfrm>
              <a:custGeom>
                <a:avLst/>
                <a:gdLst/>
                <a:ahLst/>
                <a:cxnLst/>
                <a:rect r="r" b="b" t="t" l="l"/>
                <a:pathLst>
                  <a:path h="1015313" w="952527">
                    <a:moveTo>
                      <a:pt x="109173" y="0"/>
                    </a:moveTo>
                    <a:lnTo>
                      <a:pt x="843354" y="0"/>
                    </a:lnTo>
                    <a:cubicBezTo>
                      <a:pt x="903649" y="0"/>
                      <a:pt x="952527" y="48878"/>
                      <a:pt x="952527" y="109173"/>
                    </a:cubicBezTo>
                    <a:lnTo>
                      <a:pt x="952527" y="906140"/>
                    </a:lnTo>
                    <a:cubicBezTo>
                      <a:pt x="952527" y="966435"/>
                      <a:pt x="903649" y="1015313"/>
                      <a:pt x="843354" y="1015313"/>
                    </a:cubicBezTo>
                    <a:lnTo>
                      <a:pt x="109173" y="1015313"/>
                    </a:lnTo>
                    <a:cubicBezTo>
                      <a:pt x="80219" y="1015313"/>
                      <a:pt x="52450" y="1003811"/>
                      <a:pt x="31976" y="983337"/>
                    </a:cubicBezTo>
                    <a:cubicBezTo>
                      <a:pt x="11502" y="962863"/>
                      <a:pt x="0" y="935094"/>
                      <a:pt x="0" y="906140"/>
                    </a:cubicBezTo>
                    <a:lnTo>
                      <a:pt x="0" y="109173"/>
                    </a:lnTo>
                    <a:cubicBezTo>
                      <a:pt x="0" y="48878"/>
                      <a:pt x="48878" y="0"/>
                      <a:pt x="10917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952527" cy="10343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949677" y="1015152"/>
              <a:ext cx="1711077" cy="363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7"/>
                </a:lnSpc>
                <a:spcBef>
                  <a:spcPct val="0"/>
                </a:spcBef>
              </a:pPr>
              <a:r>
                <a:rPr lang="en-US" sz="2605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Departs</a:t>
              </a:r>
            </a:p>
            <a:p>
              <a:pPr algn="ctr">
                <a:lnSpc>
                  <a:spcPts val="3647"/>
                </a:lnSpc>
                <a:spcBef>
                  <a:spcPct val="0"/>
                </a:spcBef>
              </a:pPr>
            </a:p>
            <a:p>
              <a:pPr algn="ctr">
                <a:lnSpc>
                  <a:spcPts val="3647"/>
                </a:lnSpc>
                <a:spcBef>
                  <a:spcPct val="0"/>
                </a:spcBef>
              </a:pPr>
              <a:r>
                <a:rPr lang="en-US" sz="2605">
                  <a:solidFill>
                    <a:srgbClr val="FA4B73"/>
                  </a:solidFill>
                  <a:latin typeface="Muli"/>
                  <a:ea typeface="Muli"/>
                  <a:cs typeface="Muli"/>
                  <a:sym typeface="Muli"/>
                </a:rPr>
                <a:t>237</a:t>
              </a:r>
            </a:p>
            <a:p>
              <a:pPr algn="ctr">
                <a:lnSpc>
                  <a:spcPts val="3647"/>
                </a:lnSpc>
                <a:spcBef>
                  <a:spcPct val="0"/>
                </a:spcBef>
              </a:pPr>
            </a:p>
            <a:p>
              <a:pPr algn="ctr">
                <a:lnSpc>
                  <a:spcPts val="3647"/>
                </a:lnSpc>
                <a:spcBef>
                  <a:spcPct val="0"/>
                </a:spcBef>
              </a:pPr>
              <a:r>
                <a:rPr lang="en-US" sz="2605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16.1%</a:t>
              </a:r>
            </a:p>
            <a:p>
              <a:pPr algn="ctr">
                <a:lnSpc>
                  <a:spcPts val="364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34562" y="1158466"/>
            <a:ext cx="4402331" cy="4355377"/>
            <a:chOff x="0" y="0"/>
            <a:chExt cx="5869774" cy="5807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807170" cy="5807170"/>
            </a:xfrm>
            <a:custGeom>
              <a:avLst/>
              <a:gdLst/>
              <a:ahLst/>
              <a:cxnLst/>
              <a:rect r="r" b="b" t="t" l="l"/>
              <a:pathLst>
                <a:path h="5807170" w="5807170">
                  <a:moveTo>
                    <a:pt x="0" y="0"/>
                  </a:moveTo>
                  <a:lnTo>
                    <a:pt x="5807170" y="0"/>
                  </a:lnTo>
                  <a:lnTo>
                    <a:pt x="5807170" y="5807170"/>
                  </a:lnTo>
                  <a:lnTo>
                    <a:pt x="0" y="5807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9" id="19"/>
            <p:cNvGrpSpPr/>
            <p:nvPr/>
          </p:nvGrpSpPr>
          <p:grpSpPr>
            <a:xfrm rot="0">
              <a:off x="854935" y="719898"/>
              <a:ext cx="4097299" cy="4367373"/>
              <a:chOff x="0" y="0"/>
              <a:chExt cx="952527" cy="101531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952527" cy="1015313"/>
              </a:xfrm>
              <a:custGeom>
                <a:avLst/>
                <a:gdLst/>
                <a:ahLst/>
                <a:cxnLst/>
                <a:rect r="r" b="b" t="t" l="l"/>
                <a:pathLst>
                  <a:path h="1015313" w="952527">
                    <a:moveTo>
                      <a:pt x="109173" y="0"/>
                    </a:moveTo>
                    <a:lnTo>
                      <a:pt x="843354" y="0"/>
                    </a:lnTo>
                    <a:cubicBezTo>
                      <a:pt x="903649" y="0"/>
                      <a:pt x="952527" y="48878"/>
                      <a:pt x="952527" y="109173"/>
                    </a:cubicBezTo>
                    <a:lnTo>
                      <a:pt x="952527" y="906140"/>
                    </a:lnTo>
                    <a:cubicBezTo>
                      <a:pt x="952527" y="966435"/>
                      <a:pt x="903649" y="1015313"/>
                      <a:pt x="843354" y="1015313"/>
                    </a:cubicBezTo>
                    <a:lnTo>
                      <a:pt x="109173" y="1015313"/>
                    </a:lnTo>
                    <a:cubicBezTo>
                      <a:pt x="80219" y="1015313"/>
                      <a:pt x="52450" y="1003811"/>
                      <a:pt x="31976" y="983337"/>
                    </a:cubicBezTo>
                    <a:cubicBezTo>
                      <a:pt x="11502" y="962863"/>
                      <a:pt x="0" y="935094"/>
                      <a:pt x="0" y="906140"/>
                    </a:cubicBezTo>
                    <a:lnTo>
                      <a:pt x="0" y="109173"/>
                    </a:lnTo>
                    <a:cubicBezTo>
                      <a:pt x="0" y="48878"/>
                      <a:pt x="48878" y="0"/>
                      <a:pt x="10917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952527" cy="10343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2605" y="1001054"/>
              <a:ext cx="5807170" cy="3757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4"/>
                </a:lnSpc>
                <a:spcBef>
                  <a:spcPct val="0"/>
                </a:spcBef>
              </a:pPr>
              <a:r>
                <a:rPr lang="en-US" sz="2696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Restes</a:t>
              </a:r>
            </a:p>
            <a:p>
              <a:pPr algn="ctr">
                <a:lnSpc>
                  <a:spcPts val="3774"/>
                </a:lnSpc>
                <a:spcBef>
                  <a:spcPct val="0"/>
                </a:spcBef>
              </a:pPr>
            </a:p>
            <a:p>
              <a:pPr algn="ctr">
                <a:lnSpc>
                  <a:spcPts val="3774"/>
                </a:lnSpc>
                <a:spcBef>
                  <a:spcPct val="0"/>
                </a:spcBef>
              </a:pPr>
              <a:r>
                <a:rPr lang="en-US" sz="2696">
                  <a:solidFill>
                    <a:srgbClr val="3A9F6F"/>
                  </a:solidFill>
                  <a:latin typeface="Muli"/>
                  <a:ea typeface="Muli"/>
                  <a:cs typeface="Muli"/>
                  <a:sym typeface="Muli"/>
                </a:rPr>
                <a:t>1 233</a:t>
              </a:r>
            </a:p>
            <a:p>
              <a:pPr algn="ctr">
                <a:lnSpc>
                  <a:spcPts val="3774"/>
                </a:lnSpc>
                <a:spcBef>
                  <a:spcPct val="0"/>
                </a:spcBef>
              </a:pPr>
            </a:p>
            <a:p>
              <a:pPr algn="ctr">
                <a:lnSpc>
                  <a:spcPts val="3774"/>
                </a:lnSpc>
                <a:spcBef>
                  <a:spcPct val="0"/>
                </a:spcBef>
              </a:pPr>
              <a:r>
                <a:rPr lang="en-US" sz="2696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83.9%</a:t>
              </a:r>
            </a:p>
            <a:p>
              <a:pPr algn="ctr">
                <a:lnSpc>
                  <a:spcPts val="377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427851" y="6886088"/>
            <a:ext cx="6717869" cy="3400912"/>
            <a:chOff x="0" y="0"/>
            <a:chExt cx="8957158" cy="453454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6236" y="1816687"/>
              <a:ext cx="8920922" cy="2717862"/>
            </a:xfrm>
            <a:custGeom>
              <a:avLst/>
              <a:gdLst/>
              <a:ahLst/>
              <a:cxnLst/>
              <a:rect r="r" b="b" t="t" l="l"/>
              <a:pathLst>
                <a:path h="2717862" w="8920922">
                  <a:moveTo>
                    <a:pt x="0" y="0"/>
                  </a:moveTo>
                  <a:lnTo>
                    <a:pt x="8920922" y="0"/>
                  </a:lnTo>
                  <a:lnTo>
                    <a:pt x="8920922" y="2717862"/>
                  </a:lnTo>
                  <a:lnTo>
                    <a:pt x="0" y="2717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6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87503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25" id="25"/>
            <p:cNvGrpSpPr/>
            <p:nvPr/>
          </p:nvGrpSpPr>
          <p:grpSpPr>
            <a:xfrm rot="0">
              <a:off x="0" y="0"/>
              <a:ext cx="8957158" cy="3659844"/>
              <a:chOff x="0" y="0"/>
              <a:chExt cx="1905005" cy="77837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05005" cy="778375"/>
              </a:xfrm>
              <a:custGeom>
                <a:avLst/>
                <a:gdLst/>
                <a:ahLst/>
                <a:cxnLst/>
                <a:rect r="r" b="b" t="t" l="l"/>
                <a:pathLst>
                  <a:path h="778375" w="1905005">
                    <a:moveTo>
                      <a:pt x="52286" y="0"/>
                    </a:moveTo>
                    <a:lnTo>
                      <a:pt x="1852720" y="0"/>
                    </a:lnTo>
                    <a:cubicBezTo>
                      <a:pt x="1866587" y="0"/>
                      <a:pt x="1879886" y="5509"/>
                      <a:pt x="1889691" y="15314"/>
                    </a:cubicBezTo>
                    <a:cubicBezTo>
                      <a:pt x="1899497" y="25120"/>
                      <a:pt x="1905005" y="38419"/>
                      <a:pt x="1905005" y="52286"/>
                    </a:cubicBezTo>
                    <a:lnTo>
                      <a:pt x="1905005" y="726089"/>
                    </a:lnTo>
                    <a:cubicBezTo>
                      <a:pt x="1905005" y="739956"/>
                      <a:pt x="1899497" y="753255"/>
                      <a:pt x="1889691" y="763060"/>
                    </a:cubicBezTo>
                    <a:cubicBezTo>
                      <a:pt x="1879886" y="772866"/>
                      <a:pt x="1866587" y="778375"/>
                      <a:pt x="1852720" y="778375"/>
                    </a:cubicBezTo>
                    <a:lnTo>
                      <a:pt x="52286" y="778375"/>
                    </a:lnTo>
                    <a:cubicBezTo>
                      <a:pt x="38419" y="778375"/>
                      <a:pt x="25120" y="772866"/>
                      <a:pt x="15314" y="763060"/>
                    </a:cubicBezTo>
                    <a:cubicBezTo>
                      <a:pt x="5509" y="753255"/>
                      <a:pt x="0" y="739956"/>
                      <a:pt x="0" y="726089"/>
                    </a:cubicBezTo>
                    <a:lnTo>
                      <a:pt x="0" y="52286"/>
                    </a:lnTo>
                    <a:cubicBezTo>
                      <a:pt x="0" y="38419"/>
                      <a:pt x="5509" y="25120"/>
                      <a:pt x="15314" y="15314"/>
                    </a:cubicBezTo>
                    <a:cubicBezTo>
                      <a:pt x="25120" y="5509"/>
                      <a:pt x="38419" y="0"/>
                      <a:pt x="52286" y="0"/>
                    </a:cubicBezTo>
                    <a:close/>
                  </a:path>
                </a:pathLst>
              </a:custGeom>
              <a:solidFill>
                <a:srgbClr val="4608AB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1905005" cy="8260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  <a:spcBef>
                    <a:spcPct val="0"/>
                  </a:spcBef>
                </a:pPr>
                <a:r>
                  <a:rPr lang="en-US" b="true" sz="2400">
                    <a:solidFill>
                      <a:srgbClr val="FFFFFF"/>
                    </a:solidFill>
                    <a:latin typeface="Muli Bold"/>
                    <a:ea typeface="Muli Bold"/>
                    <a:cs typeface="Muli Bold"/>
                    <a:sym typeface="Muli Bold"/>
                  </a:rPr>
                  <a:t>1 470 lignes x 29 colonnes</a:t>
                </a: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1028700" y="914400"/>
            <a:ext cx="7054118" cy="288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Sépareration</a:t>
            </a: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 Features et Cible</a:t>
            </a:r>
          </a:p>
          <a:p>
            <a:pPr algn="l">
              <a:lnSpc>
                <a:spcPts val="770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2303725" y="6087460"/>
            <a:ext cx="2966120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399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FEATURES (X) :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LES INDICES EXPLICATIFS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3412593"/>
            <a:ext cx="565419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ON ISOLE LA QUESTION : QUI VA PARTIR 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37478" y="5609282"/>
            <a:ext cx="130834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16%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65370" y="6546882"/>
            <a:ext cx="3490036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TAUX DE DEPART GLOBAL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35612" y="7118163"/>
            <a:ext cx="3149551" cy="92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237 EMPLOYÉS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SUR 1 470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ONT QUITTE L ENTREPRISE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675747" y="316992"/>
            <a:ext cx="3669980" cy="905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9"/>
              </a:lnSpc>
              <a:spcBef>
                <a:spcPct val="0"/>
              </a:spcBef>
            </a:pPr>
            <a:r>
              <a:rPr lang="en-US" b="true" sz="3292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Variable cible (y) : </a:t>
            </a:r>
          </a:p>
          <a:p>
            <a:pPr algn="ctr">
              <a:lnSpc>
                <a:spcPts val="2689"/>
              </a:lnSpc>
              <a:spcBef>
                <a:spcPct val="0"/>
              </a:spcBef>
            </a:pPr>
            <a:r>
              <a:rPr lang="en-US" sz="192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A QUITTE L’ENTREPRISE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366" y="9677882"/>
            <a:ext cx="247813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Préparer</a:t>
            </a: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 les données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E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0" y="4931594"/>
            <a:ext cx="5355406" cy="5355406"/>
          </a:xfrm>
          <a:custGeom>
            <a:avLst/>
            <a:gdLst/>
            <a:ahLst/>
            <a:cxnLst/>
            <a:rect r="r" b="b" t="t" l="l"/>
            <a:pathLst>
              <a:path h="5355406" w="5355406">
                <a:moveTo>
                  <a:pt x="0" y="0"/>
                </a:moveTo>
                <a:lnTo>
                  <a:pt x="5355406" y="0"/>
                </a:lnTo>
                <a:lnTo>
                  <a:pt x="5355406" y="5355406"/>
                </a:lnTo>
                <a:lnTo>
                  <a:pt x="0" y="535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4744" y="4397290"/>
            <a:ext cx="8076934" cy="4080158"/>
            <a:chOff x="0" y="0"/>
            <a:chExt cx="10769246" cy="54402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1795" y="2171969"/>
              <a:ext cx="10727451" cy="3268242"/>
            </a:xfrm>
            <a:custGeom>
              <a:avLst/>
              <a:gdLst/>
              <a:ahLst/>
              <a:cxnLst/>
              <a:rect r="r" b="b" t="t" l="l"/>
              <a:pathLst>
                <a:path h="3268242" w="10727451">
                  <a:moveTo>
                    <a:pt x="0" y="0"/>
                  </a:moveTo>
                  <a:lnTo>
                    <a:pt x="10727451" y="0"/>
                  </a:lnTo>
                  <a:lnTo>
                    <a:pt x="10727451" y="3268242"/>
                  </a:lnTo>
                  <a:lnTo>
                    <a:pt x="0" y="326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87503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0" y="0"/>
              <a:ext cx="10769246" cy="4400980"/>
              <a:chOff x="0" y="0"/>
              <a:chExt cx="1904691" cy="77837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04691" cy="778375"/>
              </a:xfrm>
              <a:custGeom>
                <a:avLst/>
                <a:gdLst/>
                <a:ahLst/>
                <a:cxnLst/>
                <a:rect r="r" b="b" t="t" l="l"/>
                <a:pathLst>
                  <a:path h="778375" w="1904691">
                    <a:moveTo>
                      <a:pt x="52294" y="0"/>
                    </a:moveTo>
                    <a:lnTo>
                      <a:pt x="1852397" y="0"/>
                    </a:lnTo>
                    <a:cubicBezTo>
                      <a:pt x="1866266" y="0"/>
                      <a:pt x="1879567" y="5510"/>
                      <a:pt x="1889374" y="15317"/>
                    </a:cubicBezTo>
                    <a:cubicBezTo>
                      <a:pt x="1899181" y="25124"/>
                      <a:pt x="1904691" y="38425"/>
                      <a:pt x="1904691" y="52294"/>
                    </a:cubicBezTo>
                    <a:lnTo>
                      <a:pt x="1904691" y="726080"/>
                    </a:lnTo>
                    <a:cubicBezTo>
                      <a:pt x="1904691" y="739950"/>
                      <a:pt x="1899181" y="753251"/>
                      <a:pt x="1889374" y="763058"/>
                    </a:cubicBezTo>
                    <a:cubicBezTo>
                      <a:pt x="1879567" y="772865"/>
                      <a:pt x="1866266" y="778375"/>
                      <a:pt x="1852397" y="778375"/>
                    </a:cubicBezTo>
                    <a:lnTo>
                      <a:pt x="52294" y="778375"/>
                    </a:lnTo>
                    <a:cubicBezTo>
                      <a:pt x="38425" y="778375"/>
                      <a:pt x="25124" y="772865"/>
                      <a:pt x="15317" y="763058"/>
                    </a:cubicBezTo>
                    <a:cubicBezTo>
                      <a:pt x="5510" y="753251"/>
                      <a:pt x="0" y="739950"/>
                      <a:pt x="0" y="726080"/>
                    </a:cubicBezTo>
                    <a:lnTo>
                      <a:pt x="0" y="52294"/>
                    </a:lnTo>
                    <a:cubicBezTo>
                      <a:pt x="0" y="38425"/>
                      <a:pt x="5510" y="25124"/>
                      <a:pt x="15317" y="15317"/>
                    </a:cubicBezTo>
                    <a:cubicBezTo>
                      <a:pt x="25124" y="5510"/>
                      <a:pt x="38425" y="0"/>
                      <a:pt x="52294" y="0"/>
                    </a:cubicBezTo>
                    <a:close/>
                  </a:path>
                </a:pathLst>
              </a:custGeom>
              <a:solidFill>
                <a:srgbClr val="4608AB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904691" cy="816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8733474" y="0"/>
            <a:ext cx="9554526" cy="10287000"/>
            <a:chOff x="0" y="0"/>
            <a:chExt cx="251641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64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16418">
                  <a:moveTo>
                    <a:pt x="0" y="0"/>
                  </a:moveTo>
                  <a:lnTo>
                    <a:pt x="2516418" y="0"/>
                  </a:lnTo>
                  <a:lnTo>
                    <a:pt x="25164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5ED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5164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27511" y="1028700"/>
            <a:ext cx="8689960" cy="7650786"/>
            <a:chOff x="0" y="0"/>
            <a:chExt cx="11586614" cy="102010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86614" cy="10201048"/>
            </a:xfrm>
            <a:custGeom>
              <a:avLst/>
              <a:gdLst/>
              <a:ahLst/>
              <a:cxnLst/>
              <a:rect r="r" b="b" t="t" l="l"/>
              <a:pathLst>
                <a:path h="10201048" w="11586614">
                  <a:moveTo>
                    <a:pt x="0" y="0"/>
                  </a:moveTo>
                  <a:lnTo>
                    <a:pt x="11586614" y="0"/>
                  </a:lnTo>
                  <a:lnTo>
                    <a:pt x="11586614" y="10201048"/>
                  </a:lnTo>
                  <a:lnTo>
                    <a:pt x="0" y="10201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2693729" y="4367328"/>
              <a:ext cx="1253353" cy="1003354"/>
              <a:chOff x="0" y="0"/>
              <a:chExt cx="247576" cy="19819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7576" cy="198193"/>
              </a:xfrm>
              <a:custGeom>
                <a:avLst/>
                <a:gdLst/>
                <a:ahLst/>
                <a:cxnLst/>
                <a:rect r="r" b="b" t="t" l="l"/>
                <a:pathLst>
                  <a:path h="198193" w="247576">
                    <a:moveTo>
                      <a:pt x="99097" y="0"/>
                    </a:moveTo>
                    <a:lnTo>
                      <a:pt x="148479" y="0"/>
                    </a:lnTo>
                    <a:cubicBezTo>
                      <a:pt x="174761" y="0"/>
                      <a:pt x="199967" y="10441"/>
                      <a:pt x="218551" y="29025"/>
                    </a:cubicBezTo>
                    <a:cubicBezTo>
                      <a:pt x="237135" y="47609"/>
                      <a:pt x="247576" y="72815"/>
                      <a:pt x="247576" y="99097"/>
                    </a:cubicBezTo>
                    <a:lnTo>
                      <a:pt x="247576" y="99097"/>
                    </a:lnTo>
                    <a:cubicBezTo>
                      <a:pt x="247576" y="153826"/>
                      <a:pt x="203209" y="198193"/>
                      <a:pt x="148479" y="198193"/>
                    </a:cubicBezTo>
                    <a:lnTo>
                      <a:pt x="99097" y="198193"/>
                    </a:lnTo>
                    <a:cubicBezTo>
                      <a:pt x="72815" y="198193"/>
                      <a:pt x="47609" y="187753"/>
                      <a:pt x="29025" y="169169"/>
                    </a:cubicBezTo>
                    <a:cubicBezTo>
                      <a:pt x="10441" y="150584"/>
                      <a:pt x="0" y="125379"/>
                      <a:pt x="0" y="99097"/>
                    </a:cubicBezTo>
                    <a:lnTo>
                      <a:pt x="0" y="99097"/>
                    </a:lnTo>
                    <a:cubicBezTo>
                      <a:pt x="0" y="72815"/>
                      <a:pt x="10441" y="47609"/>
                      <a:pt x="29025" y="29025"/>
                    </a:cubicBezTo>
                    <a:cubicBezTo>
                      <a:pt x="47609" y="10441"/>
                      <a:pt x="72815" y="0"/>
                      <a:pt x="990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4608AB">
                    <a:alpha val="98824"/>
                  </a:srgbClr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47576" cy="2362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480677" y="3503548"/>
              <a:ext cx="1174318" cy="963837"/>
              <a:chOff x="0" y="0"/>
              <a:chExt cx="231964" cy="19038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31964" cy="190388"/>
              </a:xfrm>
              <a:custGeom>
                <a:avLst/>
                <a:gdLst/>
                <a:ahLst/>
                <a:cxnLst/>
                <a:rect r="r" b="b" t="t" l="l"/>
                <a:pathLst>
                  <a:path h="190388" w="231964">
                    <a:moveTo>
                      <a:pt x="95194" y="0"/>
                    </a:moveTo>
                    <a:lnTo>
                      <a:pt x="136770" y="0"/>
                    </a:lnTo>
                    <a:cubicBezTo>
                      <a:pt x="189344" y="0"/>
                      <a:pt x="231964" y="42620"/>
                      <a:pt x="231964" y="95194"/>
                    </a:cubicBezTo>
                    <a:lnTo>
                      <a:pt x="231964" y="95194"/>
                    </a:lnTo>
                    <a:cubicBezTo>
                      <a:pt x="231964" y="147768"/>
                      <a:pt x="189344" y="190388"/>
                      <a:pt x="136770" y="190388"/>
                    </a:cubicBezTo>
                    <a:lnTo>
                      <a:pt x="95194" y="190388"/>
                    </a:lnTo>
                    <a:cubicBezTo>
                      <a:pt x="42620" y="190388"/>
                      <a:pt x="0" y="147768"/>
                      <a:pt x="0" y="95194"/>
                    </a:cubicBezTo>
                    <a:lnTo>
                      <a:pt x="0" y="95194"/>
                    </a:lnTo>
                    <a:cubicBezTo>
                      <a:pt x="0" y="42620"/>
                      <a:pt x="42620" y="0"/>
                      <a:pt x="9519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4608AB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31964" cy="2284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7232772" y="7085038"/>
              <a:ext cx="1174318" cy="963837"/>
              <a:chOff x="0" y="0"/>
              <a:chExt cx="231964" cy="19038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31964" cy="190388"/>
              </a:xfrm>
              <a:custGeom>
                <a:avLst/>
                <a:gdLst/>
                <a:ahLst/>
                <a:cxnLst/>
                <a:rect r="r" b="b" t="t" l="l"/>
                <a:pathLst>
                  <a:path h="190388" w="231964">
                    <a:moveTo>
                      <a:pt x="95194" y="0"/>
                    </a:moveTo>
                    <a:lnTo>
                      <a:pt x="136770" y="0"/>
                    </a:lnTo>
                    <a:cubicBezTo>
                      <a:pt x="189344" y="0"/>
                      <a:pt x="231964" y="42620"/>
                      <a:pt x="231964" y="95194"/>
                    </a:cubicBezTo>
                    <a:lnTo>
                      <a:pt x="231964" y="95194"/>
                    </a:lnTo>
                    <a:cubicBezTo>
                      <a:pt x="231964" y="147768"/>
                      <a:pt x="189344" y="190388"/>
                      <a:pt x="136770" y="190388"/>
                    </a:cubicBezTo>
                    <a:lnTo>
                      <a:pt x="95194" y="190388"/>
                    </a:lnTo>
                    <a:cubicBezTo>
                      <a:pt x="42620" y="190388"/>
                      <a:pt x="0" y="147768"/>
                      <a:pt x="0" y="95194"/>
                    </a:cubicBezTo>
                    <a:lnTo>
                      <a:pt x="0" y="95194"/>
                    </a:lnTo>
                    <a:cubicBezTo>
                      <a:pt x="0" y="42620"/>
                      <a:pt x="42620" y="0"/>
                      <a:pt x="9519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4608AB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31964" cy="2284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4401952" y="6178248"/>
            <a:ext cx="3837628" cy="366064"/>
            <a:chOff x="0" y="0"/>
            <a:chExt cx="1010733" cy="9641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0733" cy="96412"/>
            </a:xfrm>
            <a:custGeom>
              <a:avLst/>
              <a:gdLst/>
              <a:ahLst/>
              <a:cxnLst/>
              <a:rect r="r" b="b" t="t" l="l"/>
              <a:pathLst>
                <a:path h="96412" w="1010733">
                  <a:moveTo>
                    <a:pt x="0" y="0"/>
                  </a:moveTo>
                  <a:lnTo>
                    <a:pt x="1010733" y="0"/>
                  </a:lnTo>
                  <a:lnTo>
                    <a:pt x="1010733" y="96412"/>
                  </a:lnTo>
                  <a:lnTo>
                    <a:pt x="0" y="96412"/>
                  </a:lnTo>
                  <a:close/>
                </a:path>
              </a:pathLst>
            </a:custGeom>
            <a:solidFill>
              <a:srgbClr val="72051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010733" cy="144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914400"/>
            <a:ext cx="7054118" cy="191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Pearson</a:t>
            </a: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 vérifie les redondances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3012543"/>
            <a:ext cx="7447356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DÉTECTER</a:t>
            </a:r>
            <a:r>
              <a:rPr lang="en-US" b="true" sz="1800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 LES VARIABLES QUI DISENT LA MÊME CHOSE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16508" y="4772527"/>
            <a:ext cx="437088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RE</a:t>
            </a:r>
            <a:r>
              <a:rPr lang="en-US" b="true" sz="2099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DONDANCES TROUVÉES :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317397" y="6545802"/>
            <a:ext cx="3554497" cy="507630"/>
            <a:chOff x="0" y="0"/>
            <a:chExt cx="936164" cy="13369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36164" cy="133697"/>
            </a:xfrm>
            <a:custGeom>
              <a:avLst/>
              <a:gdLst/>
              <a:ahLst/>
              <a:cxnLst/>
              <a:rect r="r" b="b" t="t" l="l"/>
              <a:pathLst>
                <a:path h="133697" w="936164">
                  <a:moveTo>
                    <a:pt x="0" y="0"/>
                  </a:moveTo>
                  <a:lnTo>
                    <a:pt x="936164" y="0"/>
                  </a:lnTo>
                  <a:lnTo>
                    <a:pt x="936164" y="133697"/>
                  </a:lnTo>
                  <a:lnTo>
                    <a:pt x="0" y="133697"/>
                  </a:lnTo>
                  <a:close/>
                </a:path>
              </a:pathLst>
            </a:custGeom>
            <a:solidFill>
              <a:srgbClr val="720511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936164" cy="18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784387" y="5583467"/>
            <a:ext cx="3554497" cy="507630"/>
            <a:chOff x="0" y="0"/>
            <a:chExt cx="936164" cy="13369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36164" cy="133697"/>
            </a:xfrm>
            <a:custGeom>
              <a:avLst/>
              <a:gdLst/>
              <a:ahLst/>
              <a:cxnLst/>
              <a:rect r="r" b="b" t="t" l="l"/>
              <a:pathLst>
                <a:path h="133697" w="936164">
                  <a:moveTo>
                    <a:pt x="0" y="0"/>
                  </a:moveTo>
                  <a:lnTo>
                    <a:pt x="936164" y="0"/>
                  </a:lnTo>
                  <a:lnTo>
                    <a:pt x="936164" y="133697"/>
                  </a:lnTo>
                  <a:lnTo>
                    <a:pt x="0" y="133697"/>
                  </a:lnTo>
                  <a:close/>
                </a:path>
              </a:pathLst>
            </a:custGeom>
            <a:solidFill>
              <a:srgbClr val="720511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936164" cy="18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422226" y="5508371"/>
            <a:ext cx="7959452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1800" b="true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 </a:t>
            </a:r>
            <a:r>
              <a:rPr lang="en-US" sz="1800" b="true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niveau_hierarchique_poste ↔  revenu_mensuel ( 0.95 )</a:t>
            </a:r>
          </a:p>
          <a:p>
            <a:pPr algn="l">
              <a:lnSpc>
                <a:spcPts val="3960"/>
              </a:lnSpc>
            </a:pPr>
            <a:r>
              <a:rPr lang="en-US" sz="1800" b="true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 annees_sous_responsable_actuel ↔  annees_dans_l_entreprise ( 0.77 )</a:t>
            </a:r>
          </a:p>
          <a:p>
            <a:pPr algn="l">
              <a:lnSpc>
                <a:spcPts val="3960"/>
              </a:lnSpc>
            </a:pPr>
            <a:r>
              <a:rPr lang="en-US" b="true" sz="1800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note_evaluation_actuelle ↔ augmentation_num = ( 0.77 )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366" y="9677882"/>
            <a:ext cx="247813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Préparer</a:t>
            </a: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 les données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191850" y="9376257"/>
            <a:ext cx="411509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4608AB"/>
                </a:solidFill>
                <a:latin typeface="DM Sans Bold"/>
                <a:ea typeface="DM Sans Bold"/>
                <a:cs typeface="DM Sans Bold"/>
                <a:sym typeface="DM Sans Bold"/>
              </a:rPr>
              <a:t>(≥ 0.7) = variables qui se répètent.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E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0" y="4931594"/>
            <a:ext cx="5355406" cy="5355406"/>
          </a:xfrm>
          <a:custGeom>
            <a:avLst/>
            <a:gdLst/>
            <a:ahLst/>
            <a:cxnLst/>
            <a:rect r="r" b="b" t="t" l="l"/>
            <a:pathLst>
              <a:path h="5355406" w="5355406">
                <a:moveTo>
                  <a:pt x="0" y="0"/>
                </a:moveTo>
                <a:lnTo>
                  <a:pt x="5355406" y="0"/>
                </a:lnTo>
                <a:lnTo>
                  <a:pt x="5355406" y="5355406"/>
                </a:lnTo>
                <a:lnTo>
                  <a:pt x="0" y="535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33474" y="0"/>
            <a:ext cx="9554526" cy="10287000"/>
            <a:chOff x="0" y="0"/>
            <a:chExt cx="251641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64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16418">
                  <a:moveTo>
                    <a:pt x="0" y="0"/>
                  </a:moveTo>
                  <a:lnTo>
                    <a:pt x="2516418" y="0"/>
                  </a:lnTo>
                  <a:lnTo>
                    <a:pt x="25164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5ED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164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14400"/>
            <a:ext cx="7054118" cy="94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Enc</a:t>
            </a: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odage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366" y="9677882"/>
            <a:ext cx="247813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Préparer</a:t>
            </a: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 les données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918077" y="333689"/>
            <a:ext cx="5182450" cy="2623608"/>
            <a:chOff x="0" y="0"/>
            <a:chExt cx="6909933" cy="34981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7954" y="1401470"/>
              <a:ext cx="6881979" cy="2096674"/>
            </a:xfrm>
            <a:custGeom>
              <a:avLst/>
              <a:gdLst/>
              <a:ahLst/>
              <a:cxnLst/>
              <a:rect r="r" b="b" t="t" l="l"/>
              <a:pathLst>
                <a:path h="2096674" w="6881979">
                  <a:moveTo>
                    <a:pt x="0" y="0"/>
                  </a:moveTo>
                  <a:lnTo>
                    <a:pt x="6881979" y="0"/>
                  </a:lnTo>
                  <a:lnTo>
                    <a:pt x="6881979" y="2096674"/>
                  </a:lnTo>
                  <a:lnTo>
                    <a:pt x="0" y="2096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87503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0" id="10"/>
            <p:cNvGrpSpPr/>
            <p:nvPr/>
          </p:nvGrpSpPr>
          <p:grpSpPr>
            <a:xfrm rot="0">
              <a:off x="0" y="0"/>
              <a:ext cx="6909933" cy="2823360"/>
              <a:chOff x="0" y="0"/>
              <a:chExt cx="1905005" cy="77837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05005" cy="778375"/>
              </a:xfrm>
              <a:custGeom>
                <a:avLst/>
                <a:gdLst/>
                <a:ahLst/>
                <a:cxnLst/>
                <a:rect r="r" b="b" t="t" l="l"/>
                <a:pathLst>
                  <a:path h="778375" w="1905005">
                    <a:moveTo>
                      <a:pt x="52286" y="0"/>
                    </a:moveTo>
                    <a:lnTo>
                      <a:pt x="1852720" y="0"/>
                    </a:lnTo>
                    <a:cubicBezTo>
                      <a:pt x="1866587" y="0"/>
                      <a:pt x="1879886" y="5509"/>
                      <a:pt x="1889691" y="15314"/>
                    </a:cubicBezTo>
                    <a:cubicBezTo>
                      <a:pt x="1899497" y="25120"/>
                      <a:pt x="1905005" y="38419"/>
                      <a:pt x="1905005" y="52286"/>
                    </a:cubicBezTo>
                    <a:lnTo>
                      <a:pt x="1905005" y="726089"/>
                    </a:lnTo>
                    <a:cubicBezTo>
                      <a:pt x="1905005" y="739956"/>
                      <a:pt x="1899497" y="753255"/>
                      <a:pt x="1889691" y="763060"/>
                    </a:cubicBezTo>
                    <a:cubicBezTo>
                      <a:pt x="1879886" y="772866"/>
                      <a:pt x="1866587" y="778375"/>
                      <a:pt x="1852720" y="778375"/>
                    </a:cubicBezTo>
                    <a:lnTo>
                      <a:pt x="52286" y="778375"/>
                    </a:lnTo>
                    <a:cubicBezTo>
                      <a:pt x="38419" y="778375"/>
                      <a:pt x="25120" y="772866"/>
                      <a:pt x="15314" y="763060"/>
                    </a:cubicBezTo>
                    <a:cubicBezTo>
                      <a:pt x="5509" y="753255"/>
                      <a:pt x="0" y="739956"/>
                      <a:pt x="0" y="726089"/>
                    </a:cubicBezTo>
                    <a:lnTo>
                      <a:pt x="0" y="52286"/>
                    </a:lnTo>
                    <a:cubicBezTo>
                      <a:pt x="0" y="38419"/>
                      <a:pt x="5509" y="25120"/>
                      <a:pt x="15314" y="15314"/>
                    </a:cubicBezTo>
                    <a:cubicBezTo>
                      <a:pt x="25120" y="5509"/>
                      <a:pt x="38419" y="0"/>
                      <a:pt x="52286" y="0"/>
                    </a:cubicBezTo>
                    <a:close/>
                  </a:path>
                </a:pathLst>
              </a:custGeom>
              <a:solidFill>
                <a:srgbClr val="4608A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905005" cy="816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11323858" y="598170"/>
            <a:ext cx="4370888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1️⃣</a:t>
            </a:r>
            <a:r>
              <a:rPr lang="en-US" b="true" sz="2099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 ENCODAGE VARIABLES BINAIRES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921803" y="3645737"/>
            <a:ext cx="5181594" cy="2617543"/>
            <a:chOff x="0" y="0"/>
            <a:chExt cx="6908792" cy="34900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6813" y="1393383"/>
              <a:ext cx="6881979" cy="2096674"/>
            </a:xfrm>
            <a:custGeom>
              <a:avLst/>
              <a:gdLst/>
              <a:ahLst/>
              <a:cxnLst/>
              <a:rect r="r" b="b" t="t" l="l"/>
              <a:pathLst>
                <a:path h="2096674" w="6881979">
                  <a:moveTo>
                    <a:pt x="0" y="0"/>
                  </a:moveTo>
                  <a:lnTo>
                    <a:pt x="6881979" y="0"/>
                  </a:lnTo>
                  <a:lnTo>
                    <a:pt x="6881979" y="2096674"/>
                  </a:lnTo>
                  <a:lnTo>
                    <a:pt x="0" y="2096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87503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6" id="16"/>
            <p:cNvGrpSpPr/>
            <p:nvPr/>
          </p:nvGrpSpPr>
          <p:grpSpPr>
            <a:xfrm rot="0">
              <a:off x="0" y="0"/>
              <a:ext cx="6908792" cy="2823360"/>
              <a:chOff x="0" y="0"/>
              <a:chExt cx="1904691" cy="7783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04691" cy="778375"/>
              </a:xfrm>
              <a:custGeom>
                <a:avLst/>
                <a:gdLst/>
                <a:ahLst/>
                <a:cxnLst/>
                <a:rect r="r" b="b" t="t" l="l"/>
                <a:pathLst>
                  <a:path h="778375" w="1904691">
                    <a:moveTo>
                      <a:pt x="52294" y="0"/>
                    </a:moveTo>
                    <a:lnTo>
                      <a:pt x="1852397" y="0"/>
                    </a:lnTo>
                    <a:cubicBezTo>
                      <a:pt x="1866266" y="0"/>
                      <a:pt x="1879567" y="5510"/>
                      <a:pt x="1889374" y="15317"/>
                    </a:cubicBezTo>
                    <a:cubicBezTo>
                      <a:pt x="1899181" y="25124"/>
                      <a:pt x="1904691" y="38425"/>
                      <a:pt x="1904691" y="52294"/>
                    </a:cubicBezTo>
                    <a:lnTo>
                      <a:pt x="1904691" y="726080"/>
                    </a:lnTo>
                    <a:cubicBezTo>
                      <a:pt x="1904691" y="739950"/>
                      <a:pt x="1899181" y="753251"/>
                      <a:pt x="1889374" y="763058"/>
                    </a:cubicBezTo>
                    <a:cubicBezTo>
                      <a:pt x="1879567" y="772865"/>
                      <a:pt x="1866266" y="778375"/>
                      <a:pt x="1852397" y="778375"/>
                    </a:cubicBezTo>
                    <a:lnTo>
                      <a:pt x="52294" y="778375"/>
                    </a:lnTo>
                    <a:cubicBezTo>
                      <a:pt x="38425" y="778375"/>
                      <a:pt x="25124" y="772865"/>
                      <a:pt x="15317" y="763058"/>
                    </a:cubicBezTo>
                    <a:cubicBezTo>
                      <a:pt x="5510" y="753251"/>
                      <a:pt x="0" y="739950"/>
                      <a:pt x="0" y="726080"/>
                    </a:cubicBezTo>
                    <a:lnTo>
                      <a:pt x="0" y="52294"/>
                    </a:lnTo>
                    <a:cubicBezTo>
                      <a:pt x="0" y="38425"/>
                      <a:pt x="5510" y="25124"/>
                      <a:pt x="15317" y="15317"/>
                    </a:cubicBezTo>
                    <a:cubicBezTo>
                      <a:pt x="25124" y="5510"/>
                      <a:pt x="38425" y="0"/>
                      <a:pt x="52294" y="0"/>
                    </a:cubicBezTo>
                    <a:close/>
                  </a:path>
                </a:pathLst>
              </a:custGeom>
              <a:solidFill>
                <a:srgbClr val="4608A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904691" cy="816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19" id="19"/>
          <p:cNvSpPr txBox="true"/>
          <p:nvPr/>
        </p:nvSpPr>
        <p:spPr>
          <a:xfrm rot="0">
            <a:off x="11323858" y="3906176"/>
            <a:ext cx="4370888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2️⃣</a:t>
            </a:r>
            <a:r>
              <a:rPr lang="en-US" b="true" sz="2099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 ENCODAGE VARIABLES ORDINALES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956177" y="6961244"/>
            <a:ext cx="5185320" cy="2623608"/>
            <a:chOff x="0" y="0"/>
            <a:chExt cx="6913760" cy="34981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5684" y="1401470"/>
              <a:ext cx="6881979" cy="2096674"/>
            </a:xfrm>
            <a:custGeom>
              <a:avLst/>
              <a:gdLst/>
              <a:ahLst/>
              <a:cxnLst/>
              <a:rect r="r" b="b" t="t" l="l"/>
              <a:pathLst>
                <a:path h="2096674" w="6881979">
                  <a:moveTo>
                    <a:pt x="0" y="0"/>
                  </a:moveTo>
                  <a:lnTo>
                    <a:pt x="6881979" y="0"/>
                  </a:lnTo>
                  <a:lnTo>
                    <a:pt x="6881979" y="2096674"/>
                  </a:lnTo>
                  <a:lnTo>
                    <a:pt x="0" y="2096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87503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22" id="22"/>
            <p:cNvGrpSpPr/>
            <p:nvPr/>
          </p:nvGrpSpPr>
          <p:grpSpPr>
            <a:xfrm rot="0">
              <a:off x="0" y="0"/>
              <a:ext cx="6913760" cy="2823360"/>
              <a:chOff x="0" y="0"/>
              <a:chExt cx="1906061" cy="7783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06061" cy="778375"/>
              </a:xfrm>
              <a:custGeom>
                <a:avLst/>
                <a:gdLst/>
                <a:ahLst/>
                <a:cxnLst/>
                <a:rect r="r" b="b" t="t" l="l"/>
                <a:pathLst>
                  <a:path h="778375" w="1906061">
                    <a:moveTo>
                      <a:pt x="52257" y="0"/>
                    </a:moveTo>
                    <a:lnTo>
                      <a:pt x="1853804" y="0"/>
                    </a:lnTo>
                    <a:cubicBezTo>
                      <a:pt x="1867663" y="0"/>
                      <a:pt x="1880955" y="5506"/>
                      <a:pt x="1890755" y="15306"/>
                    </a:cubicBezTo>
                    <a:cubicBezTo>
                      <a:pt x="1900555" y="25106"/>
                      <a:pt x="1906061" y="38397"/>
                      <a:pt x="1906061" y="52257"/>
                    </a:cubicBezTo>
                    <a:lnTo>
                      <a:pt x="1906061" y="726118"/>
                    </a:lnTo>
                    <a:cubicBezTo>
                      <a:pt x="1906061" y="739977"/>
                      <a:pt x="1900555" y="753269"/>
                      <a:pt x="1890755" y="763069"/>
                    </a:cubicBezTo>
                    <a:cubicBezTo>
                      <a:pt x="1880955" y="772869"/>
                      <a:pt x="1867663" y="778375"/>
                      <a:pt x="1853804" y="778375"/>
                    </a:cubicBezTo>
                    <a:lnTo>
                      <a:pt x="52257" y="778375"/>
                    </a:lnTo>
                    <a:cubicBezTo>
                      <a:pt x="38397" y="778375"/>
                      <a:pt x="25106" y="772869"/>
                      <a:pt x="15306" y="763069"/>
                    </a:cubicBezTo>
                    <a:cubicBezTo>
                      <a:pt x="5506" y="753269"/>
                      <a:pt x="0" y="739977"/>
                      <a:pt x="0" y="726118"/>
                    </a:cubicBezTo>
                    <a:lnTo>
                      <a:pt x="0" y="52257"/>
                    </a:lnTo>
                    <a:cubicBezTo>
                      <a:pt x="0" y="38397"/>
                      <a:pt x="5506" y="25106"/>
                      <a:pt x="15306" y="15306"/>
                    </a:cubicBezTo>
                    <a:cubicBezTo>
                      <a:pt x="25106" y="5506"/>
                      <a:pt x="38397" y="0"/>
                      <a:pt x="52257" y="0"/>
                    </a:cubicBezTo>
                    <a:close/>
                  </a:path>
                </a:pathLst>
              </a:custGeom>
              <a:solidFill>
                <a:srgbClr val="4608A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906061" cy="8164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11385060" y="7299735"/>
            <a:ext cx="4370888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3️⃣</a:t>
            </a:r>
            <a:r>
              <a:rPr lang="en-US" b="true" sz="2099">
                <a:solidFill>
                  <a:srgbClr val="F6F8FF"/>
                </a:solidFill>
                <a:latin typeface="Muli Bold"/>
                <a:ea typeface="Muli Bold"/>
                <a:cs typeface="Muli Bold"/>
                <a:sym typeface="Muli Bold"/>
              </a:rPr>
              <a:t> CONVERSION POURCENTAGES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57880" y="2828198"/>
            <a:ext cx="6124727" cy="6124727"/>
            <a:chOff x="0" y="0"/>
            <a:chExt cx="8166303" cy="81663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66303" cy="8166303"/>
            </a:xfrm>
            <a:custGeom>
              <a:avLst/>
              <a:gdLst/>
              <a:ahLst/>
              <a:cxnLst/>
              <a:rect r="r" b="b" t="t" l="l"/>
              <a:pathLst>
                <a:path h="8166303" w="8166303">
                  <a:moveTo>
                    <a:pt x="0" y="0"/>
                  </a:moveTo>
                  <a:lnTo>
                    <a:pt x="8166303" y="0"/>
                  </a:lnTo>
                  <a:lnTo>
                    <a:pt x="8166303" y="8166303"/>
                  </a:lnTo>
                  <a:lnTo>
                    <a:pt x="0" y="8166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56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28" id="28"/>
            <p:cNvGrpSpPr/>
            <p:nvPr/>
          </p:nvGrpSpPr>
          <p:grpSpPr>
            <a:xfrm rot="0">
              <a:off x="1202248" y="1012353"/>
              <a:ext cx="5761806" cy="6141596"/>
              <a:chOff x="0" y="0"/>
              <a:chExt cx="952527" cy="1015313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52527" cy="1015313"/>
              </a:xfrm>
              <a:custGeom>
                <a:avLst/>
                <a:gdLst/>
                <a:ahLst/>
                <a:cxnLst/>
                <a:rect r="r" b="b" t="t" l="l"/>
                <a:pathLst>
                  <a:path h="1015313" w="952527">
                    <a:moveTo>
                      <a:pt x="109173" y="0"/>
                    </a:moveTo>
                    <a:lnTo>
                      <a:pt x="843354" y="0"/>
                    </a:lnTo>
                    <a:cubicBezTo>
                      <a:pt x="903649" y="0"/>
                      <a:pt x="952527" y="48878"/>
                      <a:pt x="952527" y="109173"/>
                    </a:cubicBezTo>
                    <a:lnTo>
                      <a:pt x="952527" y="906140"/>
                    </a:lnTo>
                    <a:cubicBezTo>
                      <a:pt x="952527" y="966435"/>
                      <a:pt x="903649" y="1015313"/>
                      <a:pt x="843354" y="1015313"/>
                    </a:cubicBezTo>
                    <a:lnTo>
                      <a:pt x="109173" y="1015313"/>
                    </a:lnTo>
                    <a:cubicBezTo>
                      <a:pt x="80219" y="1015313"/>
                      <a:pt x="52450" y="1003811"/>
                      <a:pt x="31976" y="983337"/>
                    </a:cubicBezTo>
                    <a:cubicBezTo>
                      <a:pt x="11502" y="962863"/>
                      <a:pt x="0" y="935094"/>
                      <a:pt x="0" y="906140"/>
                    </a:cubicBezTo>
                    <a:lnTo>
                      <a:pt x="0" y="109173"/>
                    </a:lnTo>
                    <a:cubicBezTo>
                      <a:pt x="0" y="48878"/>
                      <a:pt x="48878" y="0"/>
                      <a:pt x="10917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952527" cy="1043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4137309" y="4144883"/>
            <a:ext cx="197349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29 COLONNES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39318" y="7265445"/>
            <a:ext cx="175327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26 COLONNES</a:t>
            </a:r>
          </a:p>
        </p:txBody>
      </p:sp>
      <p:sp>
        <p:nvSpPr>
          <p:cNvPr name="Freeform 33" id="33"/>
          <p:cNvSpPr/>
          <p:nvPr/>
        </p:nvSpPr>
        <p:spPr>
          <a:xfrm flipH="true" flipV="false" rot="0">
            <a:off x="3038371" y="4931594"/>
            <a:ext cx="2317035" cy="2317035"/>
          </a:xfrm>
          <a:custGeom>
            <a:avLst/>
            <a:gdLst/>
            <a:ahLst/>
            <a:cxnLst/>
            <a:rect r="r" b="b" t="t" l="l"/>
            <a:pathLst>
              <a:path h="2317035" w="2317035">
                <a:moveTo>
                  <a:pt x="2317035" y="0"/>
                </a:moveTo>
                <a:lnTo>
                  <a:pt x="0" y="0"/>
                </a:lnTo>
                <a:lnTo>
                  <a:pt x="0" y="2317035"/>
                </a:lnTo>
                <a:lnTo>
                  <a:pt x="2317035" y="2317035"/>
                </a:lnTo>
                <a:lnTo>
                  <a:pt x="231703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1106831" y="1420068"/>
            <a:ext cx="51824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Genre : Homme=0, Femme=1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40156" y="1864568"/>
            <a:ext cx="51824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Heures sup : Non=0, Oui=1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79707" y="4768850"/>
            <a:ext cx="518159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Déplacement :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Aucun=0, Occasionnel=1, Frequent=2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621544" y="8232232"/>
            <a:ext cx="388114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augmentation_num : Conversion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'15 %' → 15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1968365"/>
            <a:ext cx="70541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Transformer le texte en chiffres pour que l’IA puisse calculer.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D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0" y="4931594"/>
            <a:ext cx="5355406" cy="5355406"/>
          </a:xfrm>
          <a:custGeom>
            <a:avLst/>
            <a:gdLst/>
            <a:ahLst/>
            <a:cxnLst/>
            <a:rect r="r" b="b" t="t" l="l"/>
            <a:pathLst>
              <a:path h="5355406" w="5355406">
                <a:moveTo>
                  <a:pt x="0" y="0"/>
                </a:moveTo>
                <a:lnTo>
                  <a:pt x="5355406" y="0"/>
                </a:lnTo>
                <a:lnTo>
                  <a:pt x="5355406" y="5355406"/>
                </a:lnTo>
                <a:lnTo>
                  <a:pt x="0" y="535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1983" y="3025980"/>
            <a:ext cx="5182450" cy="6380214"/>
            <a:chOff x="0" y="0"/>
            <a:chExt cx="1905005" cy="2345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5" cy="2345289"/>
            </a:xfrm>
            <a:custGeom>
              <a:avLst/>
              <a:gdLst/>
              <a:ahLst/>
              <a:cxnLst/>
              <a:rect r="r" b="b" t="t" l="l"/>
              <a:pathLst>
                <a:path h="2345289" w="1905005">
                  <a:moveTo>
                    <a:pt x="52286" y="0"/>
                  </a:moveTo>
                  <a:lnTo>
                    <a:pt x="1852720" y="0"/>
                  </a:lnTo>
                  <a:cubicBezTo>
                    <a:pt x="1866587" y="0"/>
                    <a:pt x="1879886" y="5509"/>
                    <a:pt x="1889691" y="15314"/>
                  </a:cubicBezTo>
                  <a:cubicBezTo>
                    <a:pt x="1899497" y="25120"/>
                    <a:pt x="1905005" y="38419"/>
                    <a:pt x="1905005" y="52286"/>
                  </a:cubicBezTo>
                  <a:lnTo>
                    <a:pt x="1905005" y="2293003"/>
                  </a:lnTo>
                  <a:cubicBezTo>
                    <a:pt x="1905005" y="2306870"/>
                    <a:pt x="1899497" y="2320169"/>
                    <a:pt x="1889691" y="2329975"/>
                  </a:cubicBezTo>
                  <a:cubicBezTo>
                    <a:pt x="1879886" y="2339780"/>
                    <a:pt x="1866587" y="2345289"/>
                    <a:pt x="1852720" y="2345289"/>
                  </a:cubicBezTo>
                  <a:lnTo>
                    <a:pt x="52286" y="2345289"/>
                  </a:lnTo>
                  <a:cubicBezTo>
                    <a:pt x="38419" y="2345289"/>
                    <a:pt x="25120" y="2339780"/>
                    <a:pt x="15314" y="2329975"/>
                  </a:cubicBezTo>
                  <a:cubicBezTo>
                    <a:pt x="5509" y="2320169"/>
                    <a:pt x="0" y="2306870"/>
                    <a:pt x="0" y="2293003"/>
                  </a:cubicBezTo>
                  <a:lnTo>
                    <a:pt x="0" y="52286"/>
                  </a:lnTo>
                  <a:cubicBezTo>
                    <a:pt x="0" y="38419"/>
                    <a:pt x="5509" y="25120"/>
                    <a:pt x="15314" y="15314"/>
                  </a:cubicBezTo>
                  <a:cubicBezTo>
                    <a:pt x="25120" y="5509"/>
                    <a:pt x="38419" y="0"/>
                    <a:pt x="52286" y="0"/>
                  </a:cubicBezTo>
                  <a:close/>
                </a:path>
              </a:pathLst>
            </a:custGeom>
            <a:solidFill>
              <a:srgbClr val="4608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05005" cy="2383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500763"/>
            <a:ext cx="4572229" cy="2167953"/>
            <a:chOff x="0" y="0"/>
            <a:chExt cx="1204208" cy="5709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4208" cy="570983"/>
            </a:xfrm>
            <a:custGeom>
              <a:avLst/>
              <a:gdLst/>
              <a:ahLst/>
              <a:cxnLst/>
              <a:rect r="r" b="b" t="t" l="l"/>
              <a:pathLst>
                <a:path h="570983" w="1204208">
                  <a:moveTo>
                    <a:pt x="33865" y="0"/>
                  </a:moveTo>
                  <a:lnTo>
                    <a:pt x="1170343" y="0"/>
                  </a:lnTo>
                  <a:cubicBezTo>
                    <a:pt x="1189047" y="0"/>
                    <a:pt x="1204208" y="15162"/>
                    <a:pt x="1204208" y="33865"/>
                  </a:cubicBezTo>
                  <a:lnTo>
                    <a:pt x="1204208" y="537118"/>
                  </a:lnTo>
                  <a:cubicBezTo>
                    <a:pt x="1204208" y="546100"/>
                    <a:pt x="1200640" y="554714"/>
                    <a:pt x="1194290" y="561065"/>
                  </a:cubicBezTo>
                  <a:cubicBezTo>
                    <a:pt x="1187939" y="567416"/>
                    <a:pt x="1179325" y="570983"/>
                    <a:pt x="1170343" y="570983"/>
                  </a:cubicBezTo>
                  <a:lnTo>
                    <a:pt x="33865" y="570983"/>
                  </a:lnTo>
                  <a:cubicBezTo>
                    <a:pt x="15162" y="570983"/>
                    <a:pt x="0" y="555822"/>
                    <a:pt x="0" y="537118"/>
                  </a:cubicBezTo>
                  <a:lnTo>
                    <a:pt x="0" y="33865"/>
                  </a:lnTo>
                  <a:cubicBezTo>
                    <a:pt x="0" y="15162"/>
                    <a:pt x="15162" y="0"/>
                    <a:pt x="33865" y="0"/>
                  </a:cubicBezTo>
                  <a:close/>
                </a:path>
              </a:pathLst>
            </a:custGeom>
            <a:solidFill>
              <a:srgbClr val="F6F8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04208" cy="618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79668" y="3025980"/>
            <a:ext cx="5181594" cy="6380214"/>
            <a:chOff x="0" y="0"/>
            <a:chExt cx="1904691" cy="23452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4691" cy="2345289"/>
            </a:xfrm>
            <a:custGeom>
              <a:avLst/>
              <a:gdLst/>
              <a:ahLst/>
              <a:cxnLst/>
              <a:rect r="r" b="b" t="t" l="l"/>
              <a:pathLst>
                <a:path h="2345289" w="1904691">
                  <a:moveTo>
                    <a:pt x="52294" y="0"/>
                  </a:moveTo>
                  <a:lnTo>
                    <a:pt x="1852397" y="0"/>
                  </a:lnTo>
                  <a:cubicBezTo>
                    <a:pt x="1866266" y="0"/>
                    <a:pt x="1879567" y="5510"/>
                    <a:pt x="1889374" y="15317"/>
                  </a:cubicBezTo>
                  <a:cubicBezTo>
                    <a:pt x="1899181" y="25124"/>
                    <a:pt x="1904691" y="38425"/>
                    <a:pt x="1904691" y="52294"/>
                  </a:cubicBezTo>
                  <a:lnTo>
                    <a:pt x="1904691" y="2292995"/>
                  </a:lnTo>
                  <a:cubicBezTo>
                    <a:pt x="1904691" y="2306864"/>
                    <a:pt x="1899181" y="2320165"/>
                    <a:pt x="1889374" y="2329973"/>
                  </a:cubicBezTo>
                  <a:cubicBezTo>
                    <a:pt x="1879567" y="2339779"/>
                    <a:pt x="1866266" y="2345289"/>
                    <a:pt x="1852397" y="2345289"/>
                  </a:cubicBezTo>
                  <a:lnTo>
                    <a:pt x="52294" y="2345289"/>
                  </a:lnTo>
                  <a:cubicBezTo>
                    <a:pt x="38425" y="2345289"/>
                    <a:pt x="25124" y="2339779"/>
                    <a:pt x="15317" y="2329973"/>
                  </a:cubicBezTo>
                  <a:cubicBezTo>
                    <a:pt x="5510" y="2320165"/>
                    <a:pt x="0" y="2306864"/>
                    <a:pt x="0" y="2292995"/>
                  </a:cubicBezTo>
                  <a:lnTo>
                    <a:pt x="0" y="52294"/>
                  </a:lnTo>
                  <a:cubicBezTo>
                    <a:pt x="0" y="38425"/>
                    <a:pt x="5510" y="25124"/>
                    <a:pt x="15317" y="15317"/>
                  </a:cubicBezTo>
                  <a:cubicBezTo>
                    <a:pt x="25124" y="5510"/>
                    <a:pt x="38425" y="0"/>
                    <a:pt x="52294" y="0"/>
                  </a:cubicBezTo>
                  <a:close/>
                </a:path>
              </a:pathLst>
            </a:custGeom>
            <a:solidFill>
              <a:srgbClr val="4608A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04691" cy="2383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32762" y="3025980"/>
            <a:ext cx="5185320" cy="6380214"/>
            <a:chOff x="0" y="0"/>
            <a:chExt cx="1906061" cy="23452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6061" cy="2345289"/>
            </a:xfrm>
            <a:custGeom>
              <a:avLst/>
              <a:gdLst/>
              <a:ahLst/>
              <a:cxnLst/>
              <a:rect r="r" b="b" t="t" l="l"/>
              <a:pathLst>
                <a:path h="2345289" w="1906061">
                  <a:moveTo>
                    <a:pt x="52257" y="0"/>
                  </a:moveTo>
                  <a:lnTo>
                    <a:pt x="1853804" y="0"/>
                  </a:lnTo>
                  <a:cubicBezTo>
                    <a:pt x="1867663" y="0"/>
                    <a:pt x="1880955" y="5506"/>
                    <a:pt x="1890755" y="15306"/>
                  </a:cubicBezTo>
                  <a:cubicBezTo>
                    <a:pt x="1900555" y="25106"/>
                    <a:pt x="1906061" y="38397"/>
                    <a:pt x="1906061" y="52257"/>
                  </a:cubicBezTo>
                  <a:lnTo>
                    <a:pt x="1906061" y="2293033"/>
                  </a:lnTo>
                  <a:cubicBezTo>
                    <a:pt x="1906061" y="2306892"/>
                    <a:pt x="1900555" y="2320183"/>
                    <a:pt x="1890755" y="2329983"/>
                  </a:cubicBezTo>
                  <a:cubicBezTo>
                    <a:pt x="1880955" y="2339783"/>
                    <a:pt x="1867663" y="2345289"/>
                    <a:pt x="1853804" y="2345289"/>
                  </a:cubicBezTo>
                  <a:lnTo>
                    <a:pt x="52257" y="2345289"/>
                  </a:lnTo>
                  <a:cubicBezTo>
                    <a:pt x="38397" y="2345289"/>
                    <a:pt x="25106" y="2339783"/>
                    <a:pt x="15306" y="2329983"/>
                  </a:cubicBezTo>
                  <a:cubicBezTo>
                    <a:pt x="5506" y="2320183"/>
                    <a:pt x="0" y="2306892"/>
                    <a:pt x="0" y="2293033"/>
                  </a:cubicBezTo>
                  <a:lnTo>
                    <a:pt x="0" y="52257"/>
                  </a:lnTo>
                  <a:cubicBezTo>
                    <a:pt x="0" y="38397"/>
                    <a:pt x="5506" y="25106"/>
                    <a:pt x="15306" y="15306"/>
                  </a:cubicBezTo>
                  <a:cubicBezTo>
                    <a:pt x="25106" y="5506"/>
                    <a:pt x="38397" y="0"/>
                    <a:pt x="52257" y="0"/>
                  </a:cubicBezTo>
                  <a:close/>
                </a:path>
              </a:pathLst>
            </a:custGeom>
            <a:solidFill>
              <a:srgbClr val="4608A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06061" cy="2383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34653" y="3308456"/>
            <a:ext cx="4061329" cy="600839"/>
            <a:chOff x="0" y="0"/>
            <a:chExt cx="1069650" cy="1582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9650" cy="158246"/>
            </a:xfrm>
            <a:custGeom>
              <a:avLst/>
              <a:gdLst/>
              <a:ahLst/>
              <a:cxnLst/>
              <a:rect r="r" b="b" t="t" l="l"/>
              <a:pathLst>
                <a:path h="158246" w="1069650">
                  <a:moveTo>
                    <a:pt x="38125" y="0"/>
                  </a:moveTo>
                  <a:lnTo>
                    <a:pt x="1031525" y="0"/>
                  </a:lnTo>
                  <a:cubicBezTo>
                    <a:pt x="1052581" y="0"/>
                    <a:pt x="1069650" y="17069"/>
                    <a:pt x="1069650" y="38125"/>
                  </a:cubicBezTo>
                  <a:lnTo>
                    <a:pt x="1069650" y="120121"/>
                  </a:lnTo>
                  <a:cubicBezTo>
                    <a:pt x="1069650" y="130232"/>
                    <a:pt x="1065634" y="139929"/>
                    <a:pt x="1058484" y="147079"/>
                  </a:cubicBezTo>
                  <a:cubicBezTo>
                    <a:pt x="1051334" y="154229"/>
                    <a:pt x="1041637" y="158246"/>
                    <a:pt x="1031525" y="158246"/>
                  </a:cubicBezTo>
                  <a:lnTo>
                    <a:pt x="38125" y="158246"/>
                  </a:lnTo>
                  <a:cubicBezTo>
                    <a:pt x="17069" y="158246"/>
                    <a:pt x="0" y="141177"/>
                    <a:pt x="0" y="120121"/>
                  </a:cubicBezTo>
                  <a:lnTo>
                    <a:pt x="0" y="38125"/>
                  </a:lnTo>
                  <a:cubicBezTo>
                    <a:pt x="0" y="17069"/>
                    <a:pt x="17069" y="0"/>
                    <a:pt x="38125" y="0"/>
                  </a:cubicBezTo>
                  <a:close/>
                </a:path>
              </a:pathLst>
            </a:custGeom>
            <a:solidFill>
              <a:srgbClr val="F6F8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69650" cy="205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914400"/>
            <a:ext cx="7054118" cy="191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Fe</a:t>
            </a: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ature Engineering</a:t>
            </a:r>
          </a:p>
          <a:p>
            <a:pPr algn="l">
              <a:lnSpc>
                <a:spcPts val="770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3366" y="9677882"/>
            <a:ext cx="247813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Préparer</a:t>
            </a: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 les données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968365"/>
            <a:ext cx="70541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C</a:t>
            </a: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réer des indices métier pour aider l IA a mieux prédire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9584" y="3382180"/>
            <a:ext cx="346591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JUNIOR POSTE RISQUE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037933" y="3308456"/>
            <a:ext cx="4061329" cy="600839"/>
            <a:chOff x="0" y="0"/>
            <a:chExt cx="1069650" cy="15824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69650" cy="158246"/>
            </a:xfrm>
            <a:custGeom>
              <a:avLst/>
              <a:gdLst/>
              <a:ahLst/>
              <a:cxnLst/>
              <a:rect r="r" b="b" t="t" l="l"/>
              <a:pathLst>
                <a:path h="158246" w="1069650">
                  <a:moveTo>
                    <a:pt x="38125" y="0"/>
                  </a:moveTo>
                  <a:lnTo>
                    <a:pt x="1031525" y="0"/>
                  </a:lnTo>
                  <a:cubicBezTo>
                    <a:pt x="1052581" y="0"/>
                    <a:pt x="1069650" y="17069"/>
                    <a:pt x="1069650" y="38125"/>
                  </a:cubicBezTo>
                  <a:lnTo>
                    <a:pt x="1069650" y="120121"/>
                  </a:lnTo>
                  <a:cubicBezTo>
                    <a:pt x="1069650" y="130232"/>
                    <a:pt x="1065634" y="139929"/>
                    <a:pt x="1058484" y="147079"/>
                  </a:cubicBezTo>
                  <a:cubicBezTo>
                    <a:pt x="1051334" y="154229"/>
                    <a:pt x="1041637" y="158246"/>
                    <a:pt x="1031525" y="158246"/>
                  </a:cubicBezTo>
                  <a:lnTo>
                    <a:pt x="38125" y="158246"/>
                  </a:lnTo>
                  <a:cubicBezTo>
                    <a:pt x="17069" y="158246"/>
                    <a:pt x="0" y="141177"/>
                    <a:pt x="0" y="120121"/>
                  </a:cubicBezTo>
                  <a:lnTo>
                    <a:pt x="0" y="38125"/>
                  </a:lnTo>
                  <a:cubicBezTo>
                    <a:pt x="0" y="17069"/>
                    <a:pt x="17069" y="0"/>
                    <a:pt x="38125" y="0"/>
                  </a:cubicBezTo>
                  <a:close/>
                </a:path>
              </a:pathLst>
            </a:custGeom>
            <a:solidFill>
              <a:srgbClr val="F6F8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069650" cy="205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227226" y="3372655"/>
            <a:ext cx="377639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COMMERCIAL DISTANCE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870937" y="3308456"/>
            <a:ext cx="4061329" cy="600839"/>
            <a:chOff x="0" y="0"/>
            <a:chExt cx="1069650" cy="15824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69650" cy="158246"/>
            </a:xfrm>
            <a:custGeom>
              <a:avLst/>
              <a:gdLst/>
              <a:ahLst/>
              <a:cxnLst/>
              <a:rect r="r" b="b" t="t" l="l"/>
              <a:pathLst>
                <a:path h="158246" w="1069650">
                  <a:moveTo>
                    <a:pt x="38125" y="0"/>
                  </a:moveTo>
                  <a:lnTo>
                    <a:pt x="1031525" y="0"/>
                  </a:lnTo>
                  <a:cubicBezTo>
                    <a:pt x="1052581" y="0"/>
                    <a:pt x="1069650" y="17069"/>
                    <a:pt x="1069650" y="38125"/>
                  </a:cubicBezTo>
                  <a:lnTo>
                    <a:pt x="1069650" y="120121"/>
                  </a:lnTo>
                  <a:cubicBezTo>
                    <a:pt x="1069650" y="130232"/>
                    <a:pt x="1065634" y="139929"/>
                    <a:pt x="1058484" y="147079"/>
                  </a:cubicBezTo>
                  <a:cubicBezTo>
                    <a:pt x="1051334" y="154229"/>
                    <a:pt x="1041637" y="158246"/>
                    <a:pt x="1031525" y="158246"/>
                  </a:cubicBezTo>
                  <a:lnTo>
                    <a:pt x="38125" y="158246"/>
                  </a:lnTo>
                  <a:cubicBezTo>
                    <a:pt x="17069" y="158246"/>
                    <a:pt x="0" y="141177"/>
                    <a:pt x="0" y="120121"/>
                  </a:cubicBezTo>
                  <a:lnTo>
                    <a:pt x="0" y="38125"/>
                  </a:lnTo>
                  <a:cubicBezTo>
                    <a:pt x="0" y="17069"/>
                    <a:pt x="17069" y="0"/>
                    <a:pt x="38125" y="0"/>
                  </a:cubicBezTo>
                  <a:close/>
                </a:path>
              </a:pathLst>
            </a:custGeom>
            <a:solidFill>
              <a:srgbClr val="F6F8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069650" cy="205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155868" y="3382180"/>
            <a:ext cx="346591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JOB QUI CHANGE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4461745"/>
            <a:ext cx="139149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Muli"/>
                <a:ea typeface="Muli"/>
                <a:cs typeface="Muli"/>
                <a:sym typeface="Muli"/>
              </a:rPr>
              <a:t>Hypothèse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37933" y="4347445"/>
            <a:ext cx="139149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Muli"/>
                <a:ea typeface="Muli"/>
                <a:cs typeface="Muli"/>
                <a:sym typeface="Muli"/>
              </a:rPr>
              <a:t>Hypothèse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22488" y="4347445"/>
            <a:ext cx="139149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Muli"/>
                <a:ea typeface="Muli"/>
                <a:cs typeface="Muli"/>
                <a:sym typeface="Muli"/>
              </a:rPr>
              <a:t>Hypothèse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5382495"/>
            <a:ext cx="477501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Muli"/>
                <a:ea typeface="Muli"/>
                <a:cs typeface="Muli"/>
                <a:sym typeface="Muli"/>
              </a:rPr>
              <a:t>Les juniors dans des postes a forte pression partent plus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4178" y="6557341"/>
            <a:ext cx="4369445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4608AB"/>
                </a:solidFill>
                <a:latin typeface="DM Sans Bold"/>
                <a:ea typeface="DM Sans Bold"/>
                <a:cs typeface="DM Sans Bold"/>
                <a:sym typeface="DM Sans Bold"/>
              </a:rPr>
              <a:t>Critères</a:t>
            </a:r>
            <a:r>
              <a:rPr lang="en-US" b="true" sz="2000">
                <a:solidFill>
                  <a:srgbClr val="4608AB"/>
                </a:solidFill>
                <a:latin typeface="DM Sans Bold"/>
                <a:ea typeface="DM Sans Bold"/>
                <a:cs typeface="DM Sans Bold"/>
                <a:sym typeface="DM Sans Bold"/>
              </a:rPr>
              <a:t> 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Expérience</a:t>
            </a: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 totale &lt;= 7 ans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ET poste a risque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(Commercial, Consultant, Technicien)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6766019" y="5239620"/>
            <a:ext cx="477501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Muli"/>
                <a:ea typeface="Muli"/>
                <a:cs typeface="Muli"/>
                <a:sym typeface="Muli"/>
              </a:rPr>
              <a:t>Les commerciaux loin du bureau subissent plus de pression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643069" y="5134845"/>
            <a:ext cx="4775013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Muli"/>
                <a:ea typeface="Muli"/>
                <a:cs typeface="Muli"/>
                <a:sym typeface="Muli"/>
              </a:rPr>
              <a:t>Les profils instables continuent a changer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6819786" y="6427070"/>
            <a:ext cx="4572229" cy="2167953"/>
            <a:chOff x="0" y="0"/>
            <a:chExt cx="1204208" cy="57098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04208" cy="570983"/>
            </a:xfrm>
            <a:custGeom>
              <a:avLst/>
              <a:gdLst/>
              <a:ahLst/>
              <a:cxnLst/>
              <a:rect r="r" b="b" t="t" l="l"/>
              <a:pathLst>
                <a:path h="570983" w="1204208">
                  <a:moveTo>
                    <a:pt x="33865" y="0"/>
                  </a:moveTo>
                  <a:lnTo>
                    <a:pt x="1170343" y="0"/>
                  </a:lnTo>
                  <a:cubicBezTo>
                    <a:pt x="1189047" y="0"/>
                    <a:pt x="1204208" y="15162"/>
                    <a:pt x="1204208" y="33865"/>
                  </a:cubicBezTo>
                  <a:lnTo>
                    <a:pt x="1204208" y="537118"/>
                  </a:lnTo>
                  <a:cubicBezTo>
                    <a:pt x="1204208" y="546100"/>
                    <a:pt x="1200640" y="554714"/>
                    <a:pt x="1194290" y="561065"/>
                  </a:cubicBezTo>
                  <a:cubicBezTo>
                    <a:pt x="1187939" y="567416"/>
                    <a:pt x="1179325" y="570983"/>
                    <a:pt x="1170343" y="570983"/>
                  </a:cubicBezTo>
                  <a:lnTo>
                    <a:pt x="33865" y="570983"/>
                  </a:lnTo>
                  <a:cubicBezTo>
                    <a:pt x="15162" y="570983"/>
                    <a:pt x="0" y="555822"/>
                    <a:pt x="0" y="537118"/>
                  </a:cubicBezTo>
                  <a:lnTo>
                    <a:pt x="0" y="33865"/>
                  </a:lnTo>
                  <a:cubicBezTo>
                    <a:pt x="0" y="15162"/>
                    <a:pt x="15162" y="0"/>
                    <a:pt x="33865" y="0"/>
                  </a:cubicBezTo>
                  <a:close/>
                </a:path>
              </a:pathLst>
            </a:custGeom>
            <a:solidFill>
              <a:srgbClr val="F6F8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204208" cy="618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7401021" y="6531845"/>
            <a:ext cx="343793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4608AB"/>
                </a:solidFill>
                <a:latin typeface="DM Sans Bold"/>
                <a:ea typeface="DM Sans Bold"/>
                <a:cs typeface="DM Sans Bold"/>
                <a:sym typeface="DM Sans Bold"/>
              </a:rPr>
              <a:t>Critères</a:t>
            </a:r>
            <a:r>
              <a:rPr lang="en-US" b="true" sz="2000">
                <a:solidFill>
                  <a:srgbClr val="4608AB"/>
                </a:solidFill>
                <a:latin typeface="DM Sans Bold"/>
                <a:ea typeface="DM Sans Bold"/>
                <a:cs typeface="DM Sans Bold"/>
                <a:sym typeface="DM Sans Bold"/>
              </a:rPr>
              <a:t> 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oste commercial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ET distance domicile &gt; 20 km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2583659" y="6322295"/>
            <a:ext cx="4572229" cy="2167953"/>
            <a:chOff x="0" y="0"/>
            <a:chExt cx="1204208" cy="57098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04208" cy="570983"/>
            </a:xfrm>
            <a:custGeom>
              <a:avLst/>
              <a:gdLst/>
              <a:ahLst/>
              <a:cxnLst/>
              <a:rect r="r" b="b" t="t" l="l"/>
              <a:pathLst>
                <a:path h="570983" w="1204208">
                  <a:moveTo>
                    <a:pt x="33865" y="0"/>
                  </a:moveTo>
                  <a:lnTo>
                    <a:pt x="1170343" y="0"/>
                  </a:lnTo>
                  <a:cubicBezTo>
                    <a:pt x="1189047" y="0"/>
                    <a:pt x="1204208" y="15162"/>
                    <a:pt x="1204208" y="33865"/>
                  </a:cubicBezTo>
                  <a:lnTo>
                    <a:pt x="1204208" y="537118"/>
                  </a:lnTo>
                  <a:cubicBezTo>
                    <a:pt x="1204208" y="546100"/>
                    <a:pt x="1200640" y="554714"/>
                    <a:pt x="1194290" y="561065"/>
                  </a:cubicBezTo>
                  <a:cubicBezTo>
                    <a:pt x="1187939" y="567416"/>
                    <a:pt x="1179325" y="570983"/>
                    <a:pt x="1170343" y="570983"/>
                  </a:cubicBezTo>
                  <a:lnTo>
                    <a:pt x="33865" y="570983"/>
                  </a:lnTo>
                  <a:cubicBezTo>
                    <a:pt x="15162" y="570983"/>
                    <a:pt x="0" y="555822"/>
                    <a:pt x="0" y="537118"/>
                  </a:cubicBezTo>
                  <a:lnTo>
                    <a:pt x="0" y="33865"/>
                  </a:lnTo>
                  <a:cubicBezTo>
                    <a:pt x="0" y="15162"/>
                    <a:pt x="15162" y="0"/>
                    <a:pt x="33865" y="0"/>
                  </a:cubicBezTo>
                  <a:close/>
                </a:path>
              </a:pathLst>
            </a:custGeom>
            <a:solidFill>
              <a:srgbClr val="F6F8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1204208" cy="618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3112060" y="6378873"/>
            <a:ext cx="3543598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4608AB"/>
                </a:solidFill>
                <a:latin typeface="DM Sans Bold"/>
                <a:ea typeface="DM Sans Bold"/>
                <a:cs typeface="DM Sans Bold"/>
                <a:sym typeface="DM Sans Bold"/>
              </a:rPr>
              <a:t>Critères</a:t>
            </a:r>
            <a:r>
              <a:rPr lang="en-US" b="true" sz="2000">
                <a:solidFill>
                  <a:srgbClr val="4608AB"/>
                </a:solidFill>
                <a:latin typeface="DM Sans Bold"/>
                <a:ea typeface="DM Sans Bold"/>
                <a:cs typeface="DM Sans Bold"/>
                <a:sym typeface="DM Sans Bold"/>
              </a:rPr>
              <a:t> :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Experiences</a:t>
            </a: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 precedentes &gt;= 4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ET experience totale &lt;= 7 ans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3812921" y="73385"/>
            <a:ext cx="211370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41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colonnes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0838951" y="1422684"/>
            <a:ext cx="2879287" cy="867120"/>
            <a:chOff x="0" y="0"/>
            <a:chExt cx="758331" cy="22837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58331" cy="228377"/>
            </a:xfrm>
            <a:custGeom>
              <a:avLst/>
              <a:gdLst/>
              <a:ahLst/>
              <a:cxnLst/>
              <a:rect r="r" b="b" t="t" l="l"/>
              <a:pathLst>
                <a:path h="228377" w="758331">
                  <a:moveTo>
                    <a:pt x="53777" y="0"/>
                  </a:moveTo>
                  <a:lnTo>
                    <a:pt x="704554" y="0"/>
                  </a:lnTo>
                  <a:cubicBezTo>
                    <a:pt x="734254" y="0"/>
                    <a:pt x="758331" y="24077"/>
                    <a:pt x="758331" y="53777"/>
                  </a:cubicBezTo>
                  <a:lnTo>
                    <a:pt x="758331" y="174601"/>
                  </a:lnTo>
                  <a:cubicBezTo>
                    <a:pt x="758331" y="204301"/>
                    <a:pt x="734254" y="228377"/>
                    <a:pt x="704554" y="228377"/>
                  </a:cubicBezTo>
                  <a:lnTo>
                    <a:pt x="53777" y="228377"/>
                  </a:lnTo>
                  <a:cubicBezTo>
                    <a:pt x="24077" y="228377"/>
                    <a:pt x="0" y="204301"/>
                    <a:pt x="0" y="174601"/>
                  </a:cubicBezTo>
                  <a:lnTo>
                    <a:pt x="0" y="53777"/>
                  </a:lnTo>
                  <a:cubicBezTo>
                    <a:pt x="0" y="24077"/>
                    <a:pt x="24077" y="0"/>
                    <a:pt x="53777" y="0"/>
                  </a:cubicBezTo>
                  <a:close/>
                </a:path>
              </a:pathLst>
            </a:custGeom>
            <a:solidFill>
              <a:srgbClr val="F6F8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758331" cy="276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true" flipV="true" rot="0">
            <a:off x="11863971" y="389543"/>
            <a:ext cx="2317035" cy="2317035"/>
          </a:xfrm>
          <a:custGeom>
            <a:avLst/>
            <a:gdLst/>
            <a:ahLst/>
            <a:cxnLst/>
            <a:rect r="r" b="b" t="t" l="l"/>
            <a:pathLst>
              <a:path h="2317035" w="2317035">
                <a:moveTo>
                  <a:pt x="2317035" y="2317035"/>
                </a:moveTo>
                <a:lnTo>
                  <a:pt x="0" y="2317035"/>
                </a:lnTo>
                <a:lnTo>
                  <a:pt x="0" y="0"/>
                </a:lnTo>
                <a:lnTo>
                  <a:pt x="2317035" y="0"/>
                </a:lnTo>
                <a:lnTo>
                  <a:pt x="2317035" y="231703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1032587" y="1519485"/>
            <a:ext cx="1891382" cy="62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b="true" sz="1833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OneHot </a:t>
            </a: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b="true" sz="1833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Encoding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08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050307" cy="10287000"/>
          </a:xfrm>
          <a:prstGeom prst="rect">
            <a:avLst/>
          </a:prstGeom>
          <a:solidFill>
            <a:srgbClr val="5BEEA7"/>
          </a:solidFill>
        </p:spPr>
      </p:sp>
      <p:sp>
        <p:nvSpPr>
          <p:cNvPr name="AutoShape 3" id="3"/>
          <p:cNvSpPr/>
          <p:nvPr/>
        </p:nvSpPr>
        <p:spPr>
          <a:xfrm rot="0">
            <a:off x="6050307" y="5277580"/>
            <a:ext cx="5969744" cy="5009420"/>
          </a:xfrm>
          <a:prstGeom prst="rect">
            <a:avLst/>
          </a:prstGeom>
          <a:solidFill>
            <a:srgbClr val="8B97F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-156788" y="5277580"/>
            <a:ext cx="6207096" cy="6207096"/>
          </a:xfrm>
          <a:custGeom>
            <a:avLst/>
            <a:gdLst/>
            <a:ahLst/>
            <a:cxnLst/>
            <a:rect r="r" b="b" t="t" l="l"/>
            <a:pathLst>
              <a:path h="6207096" w="6207096">
                <a:moveTo>
                  <a:pt x="0" y="0"/>
                </a:moveTo>
                <a:lnTo>
                  <a:pt x="6207095" y="0"/>
                </a:lnTo>
                <a:lnTo>
                  <a:pt x="6207095" y="6207096"/>
                </a:lnTo>
                <a:lnTo>
                  <a:pt x="0" y="620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48304" y="394141"/>
            <a:ext cx="10743495" cy="3442860"/>
          </a:xfrm>
          <a:custGeom>
            <a:avLst/>
            <a:gdLst/>
            <a:ahLst/>
            <a:cxnLst/>
            <a:rect r="r" b="b" t="t" l="l"/>
            <a:pathLst>
              <a:path h="3442860" w="10743495">
                <a:moveTo>
                  <a:pt x="0" y="0"/>
                </a:moveTo>
                <a:lnTo>
                  <a:pt x="10743494" y="0"/>
                </a:lnTo>
                <a:lnTo>
                  <a:pt x="10743494" y="3442861"/>
                </a:lnTo>
                <a:lnTo>
                  <a:pt x="0" y="3442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98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393" y="493897"/>
            <a:ext cx="6146053" cy="3752554"/>
            <a:chOff x="0" y="0"/>
            <a:chExt cx="8194737" cy="500340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8194737" cy="391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000" b="true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Préparer les données p</a:t>
              </a:r>
              <a:r>
                <a:rPr lang="en-US" sz="6000" b="true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our l'apprentissage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391537"/>
              <a:ext cx="8194737" cy="611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74962" y="5277580"/>
            <a:ext cx="4016837" cy="1080715"/>
            <a:chOff x="0" y="0"/>
            <a:chExt cx="1057932" cy="284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932" cy="284633"/>
            </a:xfrm>
            <a:custGeom>
              <a:avLst/>
              <a:gdLst/>
              <a:ahLst/>
              <a:cxnLst/>
              <a:rect r="r" b="b" t="t" l="l"/>
              <a:pathLst>
                <a:path h="284633" w="1057932">
                  <a:moveTo>
                    <a:pt x="38547" y="0"/>
                  </a:moveTo>
                  <a:lnTo>
                    <a:pt x="1019385" y="0"/>
                  </a:lnTo>
                  <a:cubicBezTo>
                    <a:pt x="1040674" y="0"/>
                    <a:pt x="1057932" y="17258"/>
                    <a:pt x="1057932" y="38547"/>
                  </a:cubicBezTo>
                  <a:lnTo>
                    <a:pt x="1057932" y="246085"/>
                  </a:lnTo>
                  <a:cubicBezTo>
                    <a:pt x="1057932" y="256309"/>
                    <a:pt x="1053871" y="266114"/>
                    <a:pt x="1046642" y="273343"/>
                  </a:cubicBezTo>
                  <a:cubicBezTo>
                    <a:pt x="1039413" y="280572"/>
                    <a:pt x="1029608" y="284633"/>
                    <a:pt x="1019385" y="284633"/>
                  </a:cubicBezTo>
                  <a:lnTo>
                    <a:pt x="38547" y="284633"/>
                  </a:lnTo>
                  <a:cubicBezTo>
                    <a:pt x="28324" y="284633"/>
                    <a:pt x="18519" y="280572"/>
                    <a:pt x="11290" y="273343"/>
                  </a:cubicBezTo>
                  <a:cubicBezTo>
                    <a:pt x="4061" y="266114"/>
                    <a:pt x="0" y="256309"/>
                    <a:pt x="0" y="246085"/>
                  </a:cubicBezTo>
                  <a:lnTo>
                    <a:pt x="0" y="38547"/>
                  </a:lnTo>
                  <a:cubicBezTo>
                    <a:pt x="0" y="28324"/>
                    <a:pt x="4061" y="18519"/>
                    <a:pt x="11290" y="11290"/>
                  </a:cubicBezTo>
                  <a:cubicBezTo>
                    <a:pt x="18519" y="4061"/>
                    <a:pt x="28324" y="0"/>
                    <a:pt x="38547" y="0"/>
                  </a:cubicBezTo>
                  <a:close/>
                </a:path>
              </a:pathLst>
            </a:custGeom>
            <a:solidFill>
              <a:srgbClr val="F6F8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57932" cy="332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723483" y="5380404"/>
            <a:ext cx="3364287" cy="374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100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SCALING (STANDARDISATION)</a:t>
            </a:r>
          </a:p>
          <a:p>
            <a:pPr algn="ctr">
              <a:lnSpc>
                <a:spcPts val="3360"/>
              </a:lnSpc>
            </a:pPr>
          </a:p>
          <a:p>
            <a:pPr algn="ctr">
              <a:lnSpc>
                <a:spcPts val="3360"/>
              </a:lnSpc>
            </a:pPr>
            <a:r>
              <a:rPr lang="en-US" sz="2100">
                <a:solidFill>
                  <a:srgbClr val="F8F8F8"/>
                </a:solidFill>
                <a:latin typeface="Muli"/>
                <a:ea typeface="Muli"/>
                <a:cs typeface="Muli"/>
                <a:sym typeface="Muli"/>
              </a:rPr>
              <a:t>METTRE TOUTES LES VARIABLES SUR LA MÊME ÉCHELLE POUR QUE IA NE FAVORISE PAS CELLES AVEC DE GRANDS CHIFFRES.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113336" y="5485179"/>
            <a:ext cx="4061329" cy="600839"/>
            <a:chOff x="0" y="0"/>
            <a:chExt cx="1069650" cy="1582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9650" cy="158246"/>
            </a:xfrm>
            <a:custGeom>
              <a:avLst/>
              <a:gdLst/>
              <a:ahLst/>
              <a:cxnLst/>
              <a:rect r="r" b="b" t="t" l="l"/>
              <a:pathLst>
                <a:path h="158246" w="1069650">
                  <a:moveTo>
                    <a:pt x="38125" y="0"/>
                  </a:moveTo>
                  <a:lnTo>
                    <a:pt x="1031525" y="0"/>
                  </a:lnTo>
                  <a:cubicBezTo>
                    <a:pt x="1052581" y="0"/>
                    <a:pt x="1069650" y="17069"/>
                    <a:pt x="1069650" y="38125"/>
                  </a:cubicBezTo>
                  <a:lnTo>
                    <a:pt x="1069650" y="120121"/>
                  </a:lnTo>
                  <a:cubicBezTo>
                    <a:pt x="1069650" y="130232"/>
                    <a:pt x="1065634" y="139929"/>
                    <a:pt x="1058484" y="147079"/>
                  </a:cubicBezTo>
                  <a:cubicBezTo>
                    <a:pt x="1051334" y="154229"/>
                    <a:pt x="1041637" y="158246"/>
                    <a:pt x="1031525" y="158246"/>
                  </a:cubicBezTo>
                  <a:lnTo>
                    <a:pt x="38125" y="158246"/>
                  </a:lnTo>
                  <a:cubicBezTo>
                    <a:pt x="17069" y="158246"/>
                    <a:pt x="0" y="141177"/>
                    <a:pt x="0" y="120121"/>
                  </a:cubicBezTo>
                  <a:lnTo>
                    <a:pt x="0" y="38125"/>
                  </a:lnTo>
                  <a:cubicBezTo>
                    <a:pt x="0" y="17069"/>
                    <a:pt x="17069" y="0"/>
                    <a:pt x="38125" y="0"/>
                  </a:cubicBezTo>
                  <a:close/>
                </a:path>
              </a:pathLst>
            </a:custGeom>
            <a:solidFill>
              <a:srgbClr val="4608A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69650" cy="205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353036" y="5565747"/>
            <a:ext cx="3364287" cy="412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099">
                <a:solidFill>
                  <a:srgbClr val="F8F8F8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SÉPARATION TRAIN/TEST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099">
                <a:solidFill>
                  <a:srgbClr val="F8F8F8"/>
                </a:solidFill>
                <a:latin typeface="Muli"/>
                <a:ea typeface="Muli"/>
                <a:cs typeface="Muli"/>
                <a:sym typeface="Muli"/>
              </a:rPr>
              <a:t>ON GARDE 80% DES DONNÉES POUR APPRENDRE, 20% POUR VÉRIFIER QUE LE MODÈLE FONCTIONNE SUR DES DONNÉES QU'IL N'A JAMAIS VUES.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2887" y="9677882"/>
            <a:ext cx="15818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Entrainement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525" y="-18495"/>
            <a:ext cx="11220365" cy="4634778"/>
          </a:xfrm>
          <a:prstGeom prst="rect">
            <a:avLst/>
          </a:prstGeom>
          <a:solidFill>
            <a:srgbClr val="5BEEA7"/>
          </a:solid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21072" y="7954950"/>
            <a:ext cx="2606700" cy="2606700"/>
          </a:xfrm>
          <a:custGeom>
            <a:avLst/>
            <a:gdLst/>
            <a:ahLst/>
            <a:cxnLst/>
            <a:rect r="r" b="b" t="t" l="l"/>
            <a:pathLst>
              <a:path h="2606700" w="2606700">
                <a:moveTo>
                  <a:pt x="0" y="0"/>
                </a:moveTo>
                <a:lnTo>
                  <a:pt x="2606700" y="0"/>
                </a:lnTo>
                <a:lnTo>
                  <a:pt x="2606700" y="2606700"/>
                </a:lnTo>
                <a:lnTo>
                  <a:pt x="0" y="260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92999"/>
            <a:ext cx="7864866" cy="1967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b="true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Compare</a:t>
            </a:r>
            <a:r>
              <a:rPr lang="en-US" sz="6000" b="true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r les modèles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988449" y="931831"/>
            <a:ext cx="6009086" cy="4808503"/>
            <a:chOff x="0" y="0"/>
            <a:chExt cx="8012115" cy="64113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830446"/>
              <a:ext cx="8012115" cy="2440983"/>
            </a:xfrm>
            <a:custGeom>
              <a:avLst/>
              <a:gdLst/>
              <a:ahLst/>
              <a:cxnLst/>
              <a:rect r="r" b="b" t="t" l="l"/>
              <a:pathLst>
                <a:path h="2440983" w="8012115">
                  <a:moveTo>
                    <a:pt x="0" y="0"/>
                  </a:moveTo>
                  <a:lnTo>
                    <a:pt x="8012115" y="0"/>
                  </a:lnTo>
                  <a:lnTo>
                    <a:pt x="8012115" y="2440983"/>
                  </a:lnTo>
                  <a:lnTo>
                    <a:pt x="0" y="2440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87503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8012115" cy="6411337"/>
              <a:chOff x="0" y="0"/>
              <a:chExt cx="1897299" cy="15182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97299" cy="1518228"/>
              </a:xfrm>
              <a:custGeom>
                <a:avLst/>
                <a:gdLst/>
                <a:ahLst/>
                <a:cxnLst/>
                <a:rect r="r" b="b" t="t" l="l"/>
                <a:pathLst>
                  <a:path h="1518228" w="1897299">
                    <a:moveTo>
                      <a:pt x="52498" y="0"/>
                    </a:moveTo>
                    <a:lnTo>
                      <a:pt x="1844801" y="0"/>
                    </a:lnTo>
                    <a:cubicBezTo>
                      <a:pt x="1873795" y="0"/>
                      <a:pt x="1897299" y="23504"/>
                      <a:pt x="1897299" y="52498"/>
                    </a:cubicBezTo>
                    <a:lnTo>
                      <a:pt x="1897299" y="1465730"/>
                    </a:lnTo>
                    <a:cubicBezTo>
                      <a:pt x="1897299" y="1479654"/>
                      <a:pt x="1891768" y="1493007"/>
                      <a:pt x="1881923" y="1502852"/>
                    </a:cubicBezTo>
                    <a:cubicBezTo>
                      <a:pt x="1872077" y="1512697"/>
                      <a:pt x="1858724" y="1518228"/>
                      <a:pt x="1844801" y="1518228"/>
                    </a:cubicBezTo>
                    <a:lnTo>
                      <a:pt x="52498" y="1518228"/>
                    </a:lnTo>
                    <a:cubicBezTo>
                      <a:pt x="38575" y="1518228"/>
                      <a:pt x="25222" y="1512697"/>
                      <a:pt x="15376" y="1502852"/>
                    </a:cubicBezTo>
                    <a:cubicBezTo>
                      <a:pt x="5531" y="1493007"/>
                      <a:pt x="0" y="1479654"/>
                      <a:pt x="0" y="1465730"/>
                    </a:cubicBezTo>
                    <a:lnTo>
                      <a:pt x="0" y="52498"/>
                    </a:lnTo>
                    <a:cubicBezTo>
                      <a:pt x="0" y="38575"/>
                      <a:pt x="5531" y="25222"/>
                      <a:pt x="15376" y="15376"/>
                    </a:cubicBezTo>
                    <a:cubicBezTo>
                      <a:pt x="25222" y="5531"/>
                      <a:pt x="38575" y="0"/>
                      <a:pt x="52498" y="0"/>
                    </a:cubicBezTo>
                    <a:close/>
                  </a:path>
                </a:pathLst>
              </a:custGeom>
              <a:solidFill>
                <a:srgbClr val="4608A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897299" cy="1556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42936" y="712587"/>
              <a:ext cx="7115525" cy="698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6"/>
                </a:lnSpc>
                <a:spcBef>
                  <a:spcPct val="0"/>
                </a:spcBef>
              </a:pPr>
              <a:r>
                <a:rPr lang="en-US" b="true" sz="3190">
                  <a:solidFill>
                    <a:srgbClr val="F6F8FF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RECALL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42936" y="2182318"/>
              <a:ext cx="7326243" cy="3389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255">
                  <a:solidFill>
                    <a:srgbClr val="F6F8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Métrique prioritaire : RECALL</a:t>
              </a:r>
            </a:p>
            <a:p>
              <a:pPr algn="ctr">
                <a:lnSpc>
                  <a:spcPts val="3382"/>
                </a:lnSpc>
              </a:pPr>
              <a:r>
                <a:rPr lang="en-US" sz="2255">
                  <a:solidFill>
                    <a:srgbClr val="F6F8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→ Mieux vaut alerter à tort que rater un départ</a:t>
              </a:r>
            </a:p>
            <a:p>
              <a:pPr algn="ctr">
                <a:lnSpc>
                  <a:spcPts val="3382"/>
                </a:lnSpc>
              </a:pPr>
              <a:r>
                <a:rPr lang="en-US" sz="2255">
                  <a:solidFill>
                    <a:srgbClr val="F6F8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→ Faux Négatif = un employé part sans qu'on l'ait vu venir → coûteux (recrutement, formation...)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99105" y="5944038"/>
            <a:ext cx="5116577" cy="3782776"/>
            <a:chOff x="0" y="0"/>
            <a:chExt cx="6822102" cy="504370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6822102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b="true" sz="2100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CHOIX : RANDOM FOREST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38731"/>
              <a:ext cx="6822102" cy="4204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</a:p>
            <a:p>
              <a:pPr algn="l" marL="453390" indent="-226695" lvl="1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4608AB"/>
                  </a:solidFill>
                  <a:latin typeface="Muli Light"/>
                  <a:ea typeface="Muli Light"/>
                  <a:cs typeface="Muli Light"/>
                  <a:sym typeface="Muli Light"/>
                </a:rPr>
                <a:t>Meilleur équilibre recall/precision</a:t>
              </a:r>
            </a:p>
            <a:p>
              <a:pPr algn="l">
                <a:lnSpc>
                  <a:spcPts val="3150"/>
                </a:lnSpc>
              </a:pPr>
            </a:p>
            <a:p>
              <a:pPr algn="l" marL="453390" indent="-226695" lvl="1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4608AB"/>
                  </a:solidFill>
                  <a:latin typeface="Muli Light"/>
                  <a:ea typeface="Muli Light"/>
                  <a:cs typeface="Muli Light"/>
                  <a:sym typeface="Muli Light"/>
                </a:rPr>
                <a:t>SHAP optimisé pour les arbres (TreeExplainer rapide)</a:t>
              </a:r>
            </a:p>
            <a:p>
              <a:pPr algn="l">
                <a:lnSpc>
                  <a:spcPts val="3150"/>
                </a:lnSpc>
              </a:pPr>
            </a:p>
            <a:p>
              <a:pPr algn="l" marL="453390" indent="-226695" lvl="1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4608AB"/>
                  </a:solidFill>
                  <a:latin typeface="Muli Light"/>
                  <a:ea typeface="Muli Light"/>
                  <a:cs typeface="Muli Light"/>
                  <a:sym typeface="Muli Light"/>
                </a:rPr>
                <a:t>Robuste au déséquilibre des classes</a:t>
              </a:r>
            </a:p>
            <a:p>
              <a:pPr algn="l">
                <a:lnSpc>
                  <a:spcPts val="314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645522" y="3946190"/>
            <a:ext cx="1054435" cy="1054435"/>
            <a:chOff x="0" y="0"/>
            <a:chExt cx="1708150" cy="17081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8B97FD">
                <a:alpha val="89804"/>
              </a:srgbClr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343700" y="4410856"/>
            <a:ext cx="11554539" cy="5526765"/>
          </a:xfrm>
          <a:custGeom>
            <a:avLst/>
            <a:gdLst/>
            <a:ahLst/>
            <a:cxnLst/>
            <a:rect r="r" b="b" t="t" l="l"/>
            <a:pathLst>
              <a:path h="5526765" w="11554539">
                <a:moveTo>
                  <a:pt x="0" y="0"/>
                </a:moveTo>
                <a:lnTo>
                  <a:pt x="11554540" y="0"/>
                </a:lnTo>
                <a:lnTo>
                  <a:pt x="11554540" y="5526765"/>
                </a:lnTo>
                <a:lnTo>
                  <a:pt x="0" y="552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85920" y="3091975"/>
            <a:ext cx="497782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Qu</a:t>
            </a: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el outil détecte le mieux les départs 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7753" y="9889996"/>
            <a:ext cx="15818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Entrainement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E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0" y="4931594"/>
            <a:ext cx="5355406" cy="5355406"/>
          </a:xfrm>
          <a:custGeom>
            <a:avLst/>
            <a:gdLst/>
            <a:ahLst/>
            <a:cxnLst/>
            <a:rect r="r" b="b" t="t" l="l"/>
            <a:pathLst>
              <a:path h="5355406" w="5355406">
                <a:moveTo>
                  <a:pt x="0" y="0"/>
                </a:moveTo>
                <a:lnTo>
                  <a:pt x="5355406" y="0"/>
                </a:lnTo>
                <a:lnTo>
                  <a:pt x="5355406" y="5355406"/>
                </a:lnTo>
                <a:lnTo>
                  <a:pt x="0" y="535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14424" y="0"/>
            <a:ext cx="9554526" cy="10287000"/>
            <a:chOff x="0" y="0"/>
            <a:chExt cx="251641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64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16418">
                  <a:moveTo>
                    <a:pt x="0" y="0"/>
                  </a:moveTo>
                  <a:lnTo>
                    <a:pt x="2516418" y="0"/>
                  </a:lnTo>
                  <a:lnTo>
                    <a:pt x="25164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5ED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164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31801" indent="-215900" lvl="1">
                <a:lnSpc>
                  <a:spcPts val="2800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87027" y="4931594"/>
            <a:ext cx="5156839" cy="5156839"/>
            <a:chOff x="0" y="0"/>
            <a:chExt cx="6875785" cy="68757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75785" cy="6875785"/>
            </a:xfrm>
            <a:custGeom>
              <a:avLst/>
              <a:gdLst/>
              <a:ahLst/>
              <a:cxnLst/>
              <a:rect r="r" b="b" t="t" l="l"/>
              <a:pathLst>
                <a:path h="6875785" w="6875785">
                  <a:moveTo>
                    <a:pt x="0" y="0"/>
                  </a:moveTo>
                  <a:lnTo>
                    <a:pt x="6875785" y="0"/>
                  </a:lnTo>
                  <a:lnTo>
                    <a:pt x="6875785" y="6875785"/>
                  </a:lnTo>
                  <a:lnTo>
                    <a:pt x="0" y="687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1012258" y="852371"/>
              <a:ext cx="4851270" cy="5171042"/>
              <a:chOff x="0" y="0"/>
              <a:chExt cx="952527" cy="101531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52527" cy="1015313"/>
              </a:xfrm>
              <a:custGeom>
                <a:avLst/>
                <a:gdLst/>
                <a:ahLst/>
                <a:cxnLst/>
                <a:rect r="r" b="b" t="t" l="l"/>
                <a:pathLst>
                  <a:path h="1015313" w="952527">
                    <a:moveTo>
                      <a:pt x="109173" y="0"/>
                    </a:moveTo>
                    <a:lnTo>
                      <a:pt x="843354" y="0"/>
                    </a:lnTo>
                    <a:cubicBezTo>
                      <a:pt x="903649" y="0"/>
                      <a:pt x="952527" y="48878"/>
                      <a:pt x="952527" y="109173"/>
                    </a:cubicBezTo>
                    <a:lnTo>
                      <a:pt x="952527" y="906140"/>
                    </a:lnTo>
                    <a:cubicBezTo>
                      <a:pt x="952527" y="966435"/>
                      <a:pt x="903649" y="1015313"/>
                      <a:pt x="843354" y="1015313"/>
                    </a:cubicBezTo>
                    <a:lnTo>
                      <a:pt x="109173" y="1015313"/>
                    </a:lnTo>
                    <a:cubicBezTo>
                      <a:pt x="80219" y="1015313"/>
                      <a:pt x="52450" y="1003811"/>
                      <a:pt x="31976" y="983337"/>
                    </a:cubicBezTo>
                    <a:cubicBezTo>
                      <a:pt x="11502" y="962863"/>
                      <a:pt x="0" y="935094"/>
                      <a:pt x="0" y="906140"/>
                    </a:cubicBezTo>
                    <a:lnTo>
                      <a:pt x="0" y="109173"/>
                    </a:lnTo>
                    <a:cubicBezTo>
                      <a:pt x="0" y="48878"/>
                      <a:pt x="48878" y="0"/>
                      <a:pt x="10917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952527" cy="1043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5973" y="2210065"/>
              <a:ext cx="3820078" cy="2265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84"/>
                </a:lnSpc>
              </a:pPr>
              <a:r>
                <a:rPr lang="en-US" sz="2357" b="true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RECALL : 61,7%</a:t>
              </a:r>
              <a:r>
                <a:rPr lang="en-US" sz="2357" b="true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</a:p>
            <a:p>
              <a:pPr algn="l">
                <a:lnSpc>
                  <a:spcPts val="4784"/>
                </a:lnSpc>
              </a:pPr>
              <a:r>
                <a:rPr lang="en-US" sz="2357" b="true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PRECISION : 42,0%</a:t>
              </a:r>
            </a:p>
            <a:p>
              <a:pPr algn="l">
                <a:lnSpc>
                  <a:spcPts val="4784"/>
                </a:lnSpc>
              </a:pPr>
              <a:r>
                <a:rPr lang="en-US" b="true" sz="2357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F1-SCORE : 50,0%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7753" y="2336665"/>
            <a:ext cx="5493519" cy="5493519"/>
            <a:chOff x="0" y="0"/>
            <a:chExt cx="7324692" cy="73246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24692" cy="7324692"/>
            </a:xfrm>
            <a:custGeom>
              <a:avLst/>
              <a:gdLst/>
              <a:ahLst/>
              <a:cxnLst/>
              <a:rect r="r" b="b" t="t" l="l"/>
              <a:pathLst>
                <a:path h="7324692" w="7324692">
                  <a:moveTo>
                    <a:pt x="0" y="0"/>
                  </a:moveTo>
                  <a:lnTo>
                    <a:pt x="7324692" y="0"/>
                  </a:lnTo>
                  <a:lnTo>
                    <a:pt x="7324692" y="7324692"/>
                  </a:lnTo>
                  <a:lnTo>
                    <a:pt x="0" y="7324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1078346" y="908021"/>
              <a:ext cx="5168000" cy="5508649"/>
              <a:chOff x="0" y="0"/>
              <a:chExt cx="952527" cy="101531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52527" cy="1015313"/>
              </a:xfrm>
              <a:custGeom>
                <a:avLst/>
                <a:gdLst/>
                <a:ahLst/>
                <a:cxnLst/>
                <a:rect r="r" b="b" t="t" l="l"/>
                <a:pathLst>
                  <a:path h="1015313" w="952527">
                    <a:moveTo>
                      <a:pt x="109173" y="0"/>
                    </a:moveTo>
                    <a:lnTo>
                      <a:pt x="843354" y="0"/>
                    </a:lnTo>
                    <a:cubicBezTo>
                      <a:pt x="903649" y="0"/>
                      <a:pt x="952527" y="48878"/>
                      <a:pt x="952527" y="109173"/>
                    </a:cubicBezTo>
                    <a:lnTo>
                      <a:pt x="952527" y="906140"/>
                    </a:lnTo>
                    <a:cubicBezTo>
                      <a:pt x="952527" y="966435"/>
                      <a:pt x="903649" y="1015313"/>
                      <a:pt x="843354" y="1015313"/>
                    </a:cubicBezTo>
                    <a:lnTo>
                      <a:pt x="109173" y="1015313"/>
                    </a:lnTo>
                    <a:cubicBezTo>
                      <a:pt x="80219" y="1015313"/>
                      <a:pt x="52450" y="1003811"/>
                      <a:pt x="31976" y="983337"/>
                    </a:cubicBezTo>
                    <a:cubicBezTo>
                      <a:pt x="11502" y="962863"/>
                      <a:pt x="0" y="935094"/>
                      <a:pt x="0" y="906140"/>
                    </a:cubicBezTo>
                    <a:lnTo>
                      <a:pt x="0" y="109173"/>
                    </a:lnTo>
                    <a:cubicBezTo>
                      <a:pt x="0" y="48878"/>
                      <a:pt x="48878" y="0"/>
                      <a:pt x="10917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952527" cy="1043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true" flipV="true" rot="0">
              <a:off x="2142954" y="2354125"/>
              <a:ext cx="2616442" cy="2616442"/>
            </a:xfrm>
            <a:custGeom>
              <a:avLst/>
              <a:gdLst/>
              <a:ahLst/>
              <a:cxnLst/>
              <a:rect r="r" b="b" t="t" l="l"/>
              <a:pathLst>
                <a:path h="2616442" w="2616442">
                  <a:moveTo>
                    <a:pt x="2616442" y="2616442"/>
                  </a:moveTo>
                  <a:lnTo>
                    <a:pt x="0" y="2616442"/>
                  </a:lnTo>
                  <a:lnTo>
                    <a:pt x="0" y="0"/>
                  </a:lnTo>
                  <a:lnTo>
                    <a:pt x="2616442" y="0"/>
                  </a:lnTo>
                  <a:lnTo>
                    <a:pt x="2616442" y="2616442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672218" y="1239343"/>
              <a:ext cx="3572029" cy="832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8"/>
                </a:lnSpc>
                <a:spcBef>
                  <a:spcPct val="0"/>
                </a:spcBef>
              </a:pPr>
              <a:r>
                <a:rPr lang="en-US" b="true" sz="3798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 +4,3 points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460971" y="5012681"/>
              <a:ext cx="1861086" cy="832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8"/>
                </a:lnSpc>
                <a:spcBef>
                  <a:spcPct val="0"/>
                </a:spcBef>
              </a:pPr>
              <a:r>
                <a:rPr lang="en-US" b="true" sz="3798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Recall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170097" y="3815249"/>
            <a:ext cx="7089203" cy="2232691"/>
          </a:xfrm>
          <a:custGeom>
            <a:avLst/>
            <a:gdLst/>
            <a:ahLst/>
            <a:cxnLst/>
            <a:rect r="r" b="b" t="t" l="l"/>
            <a:pathLst>
              <a:path h="2232691" w="7089203">
                <a:moveTo>
                  <a:pt x="0" y="0"/>
                </a:moveTo>
                <a:lnTo>
                  <a:pt x="7089203" y="0"/>
                </a:lnTo>
                <a:lnTo>
                  <a:pt x="7089203" y="2232691"/>
                </a:lnTo>
                <a:lnTo>
                  <a:pt x="0" y="2232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27841" y="1421992"/>
            <a:ext cx="4734939" cy="1829348"/>
          </a:xfrm>
          <a:custGeom>
            <a:avLst/>
            <a:gdLst/>
            <a:ahLst/>
            <a:cxnLst/>
            <a:rect r="r" b="b" t="t" l="l"/>
            <a:pathLst>
              <a:path h="1829348" w="4734939">
                <a:moveTo>
                  <a:pt x="0" y="0"/>
                </a:moveTo>
                <a:lnTo>
                  <a:pt x="4734939" y="0"/>
                </a:lnTo>
                <a:lnTo>
                  <a:pt x="4734939" y="1829347"/>
                </a:lnTo>
                <a:lnTo>
                  <a:pt x="0" y="18293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3918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914400"/>
            <a:ext cx="7054118" cy="191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Gri</a:t>
            </a: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dSearch</a:t>
            </a:r>
          </a:p>
          <a:p>
            <a:pPr algn="l">
              <a:lnSpc>
                <a:spcPts val="770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968365"/>
            <a:ext cx="705411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Trouver les meilleurs réglages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7753" y="9889996"/>
            <a:ext cx="15818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Entrainement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27841" y="239430"/>
            <a:ext cx="705411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36 C</a:t>
            </a:r>
            <a:r>
              <a:rPr lang="en-US" sz="2799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OMBINAISONS X 5 VALIDATIONS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8638E3"/>
                </a:solidFill>
                <a:latin typeface="Muli Bold"/>
                <a:ea typeface="Muli Bold"/>
                <a:cs typeface="Muli Bold"/>
                <a:sym typeface="Muli Bold"/>
              </a:rPr>
              <a:t>180 ENTRAÎNEMENTS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80786" y="7203850"/>
            <a:ext cx="904324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CLASS_WEIGHT : BALANCED →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COMPENSE LE DÉSÉQUILIBRE 16% DÉPARTS / 84% RESTANTS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47980" y="8490995"/>
            <a:ext cx="746760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D</a:t>
            </a:r>
            <a:r>
              <a:rPr lang="en-US" sz="21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es arbres simples à 3 niveaux de branches 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Des décisions basées sur minimum 15 employés (feuilles)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200 arbres qui votent ensemble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08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050307" cy="10287000"/>
          </a:xfrm>
          <a:prstGeom prst="rect">
            <a:avLst/>
          </a:prstGeom>
          <a:solidFill>
            <a:srgbClr val="5BEEA7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56788" y="5277580"/>
            <a:ext cx="6207096" cy="6207096"/>
          </a:xfrm>
          <a:custGeom>
            <a:avLst/>
            <a:gdLst/>
            <a:ahLst/>
            <a:cxnLst/>
            <a:rect r="r" b="b" t="t" l="l"/>
            <a:pathLst>
              <a:path h="6207096" w="6207096">
                <a:moveTo>
                  <a:pt x="0" y="0"/>
                </a:moveTo>
                <a:lnTo>
                  <a:pt x="6207095" y="0"/>
                </a:lnTo>
                <a:lnTo>
                  <a:pt x="6207095" y="6207096"/>
                </a:lnTo>
                <a:lnTo>
                  <a:pt x="0" y="620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73446" y="3893397"/>
            <a:ext cx="11782040" cy="5832110"/>
          </a:xfrm>
          <a:custGeom>
            <a:avLst/>
            <a:gdLst/>
            <a:ahLst/>
            <a:cxnLst/>
            <a:rect r="r" b="b" t="t" l="l"/>
            <a:pathLst>
              <a:path h="5832110" w="11782040">
                <a:moveTo>
                  <a:pt x="0" y="0"/>
                </a:moveTo>
                <a:lnTo>
                  <a:pt x="11782041" y="0"/>
                </a:lnTo>
                <a:lnTo>
                  <a:pt x="11782041" y="5832110"/>
                </a:lnTo>
                <a:lnTo>
                  <a:pt x="0" y="5832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27393" y="493897"/>
            <a:ext cx="6146053" cy="7514657"/>
            <a:chOff x="0" y="0"/>
            <a:chExt cx="8194737" cy="100195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8194737" cy="3919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000" b="true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vérifier la stabilité d</a:t>
              </a:r>
              <a:r>
                <a:rPr lang="en-US" sz="6000" b="true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u modèle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401062"/>
              <a:ext cx="7481667" cy="5618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Le split train/test unique peut donner des </a:t>
              </a:r>
              <a:r>
                <a:rPr lang="en-US" b="true" sz="2100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résultats</a:t>
              </a:r>
              <a:r>
                <a:rPr lang="en-US" sz="21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 "</a:t>
              </a:r>
              <a:r>
                <a:rPr lang="en-US" b="true" sz="2100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chanceux</a:t>
              </a:r>
              <a:r>
                <a:rPr lang="en-US" sz="21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"</a:t>
              </a:r>
            </a:p>
            <a:p>
              <a:pPr algn="l">
                <a:lnSpc>
                  <a:spcPts val="2940"/>
                </a:lnSpc>
              </a:pPr>
            </a:p>
            <a:p>
              <a:pPr algn="l" marL="453390" indent="-226695" lvl="1">
                <a:lnSpc>
                  <a:spcPts val="3255"/>
                </a:lnSpc>
                <a:buFont typeface="Arial"/>
                <a:buChar char="•"/>
              </a:pPr>
              <a:r>
                <a:rPr lang="en-US" sz="21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La </a:t>
              </a:r>
              <a:r>
                <a:rPr lang="en-US" b="true" sz="2100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validation</a:t>
              </a:r>
              <a:r>
                <a:rPr lang="en-US" sz="21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b="true" sz="2100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croisée</a:t>
              </a:r>
              <a:r>
                <a:rPr lang="en-US" sz="21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 entraîne le modèle </a:t>
              </a:r>
              <a:r>
                <a:rPr lang="en-US" b="true" sz="2100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5</a:t>
              </a:r>
              <a:r>
                <a:rPr lang="en-US" sz="21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 </a:t>
              </a:r>
              <a:r>
                <a:rPr lang="en-US" b="true" sz="2100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fois</a:t>
              </a:r>
              <a:r>
                <a:rPr lang="en-US" sz="21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 sur des données </a:t>
              </a:r>
              <a:r>
                <a:rPr lang="en-US" b="true" sz="2100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différentes</a:t>
              </a:r>
              <a:r>
                <a:rPr lang="en-US" sz="21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 pour mesurer sa </a:t>
              </a:r>
              <a:r>
                <a:rPr lang="en-US" b="true" sz="2100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STABILITÉ</a:t>
              </a:r>
            </a:p>
            <a:p>
              <a:pPr algn="l">
                <a:lnSpc>
                  <a:spcPts val="3255"/>
                </a:lnSpc>
              </a:pP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⚠️ Ce test utilise uniquement </a:t>
              </a:r>
              <a:r>
                <a:rPr lang="en-US" b="true" sz="2100">
                  <a:solidFill>
                    <a:srgbClr val="4608AB"/>
                  </a:solidFill>
                  <a:latin typeface="Muli Bold"/>
                  <a:ea typeface="Muli Bold"/>
                  <a:cs typeface="Muli Bold"/>
                  <a:sym typeface="Muli Bold"/>
                </a:rPr>
                <a:t>X_train</a:t>
              </a:r>
              <a:r>
                <a:rPr lang="en-US" sz="21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 (moins de données), donc les scores sont plus bas que l'évaluation finale</a:t>
              </a:r>
            </a:p>
            <a:p>
              <a:pPr algn="l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8842" y="9677882"/>
            <a:ext cx="115758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Validation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4695" y="771671"/>
            <a:ext cx="422374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6F8FF"/>
                </a:solidFill>
                <a:latin typeface="Muli"/>
                <a:ea typeface="Muli"/>
                <a:cs typeface="Muli"/>
                <a:sym typeface="Muli"/>
              </a:rPr>
              <a:t>RÉSULTAT : MODÈLE STABLE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3019" y="1720361"/>
            <a:ext cx="6382867" cy="116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0472" indent="-240236" lvl="1">
              <a:lnSpc>
                <a:spcPts val="3115"/>
              </a:lnSpc>
              <a:spcBef>
                <a:spcPct val="0"/>
              </a:spcBef>
              <a:buFont typeface="Arial"/>
              <a:buChar char="•"/>
            </a:pPr>
            <a:r>
              <a:rPr lang="en-US" sz="2225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Re</a:t>
            </a:r>
            <a:r>
              <a:rPr lang="en-US" sz="2225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call : 52.6% (±8.5%) → variation acceptable</a:t>
            </a:r>
          </a:p>
          <a:p>
            <a:pPr algn="l" marL="480472" indent="-240236" lvl="1">
              <a:lnSpc>
                <a:spcPts val="3115"/>
              </a:lnSpc>
              <a:spcBef>
                <a:spcPct val="0"/>
              </a:spcBef>
              <a:buFont typeface="Arial"/>
              <a:buChar char="•"/>
            </a:pPr>
            <a:r>
              <a:rPr lang="en-US" sz="2225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Precision : 43.8% (±4.4%) → stable</a:t>
            </a:r>
          </a:p>
          <a:p>
            <a:pPr algn="l" marL="480472" indent="-240236" lvl="1">
              <a:lnSpc>
                <a:spcPts val="3115"/>
              </a:lnSpc>
              <a:spcBef>
                <a:spcPct val="0"/>
              </a:spcBef>
              <a:buFont typeface="Arial"/>
              <a:buChar char="•"/>
            </a:pPr>
            <a:r>
              <a:rPr lang="en-US" sz="2225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F1-Score : 47.3% (±4.0%) → stable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54028" y="3192216"/>
            <a:ext cx="22575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DM Sans"/>
                <a:ea typeface="DM Sans"/>
                <a:cs typeface="DM Sans"/>
                <a:sym typeface="DM Sans"/>
              </a:rPr>
              <a:t>Le ± = écart-type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092918" y="1072463"/>
            <a:ext cx="8185837" cy="8185837"/>
            <a:chOff x="0" y="0"/>
            <a:chExt cx="1708150" cy="17081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BEEA7">
                <a:alpha val="8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00745" y="1965769"/>
            <a:ext cx="9936665" cy="5465556"/>
            <a:chOff x="0" y="0"/>
            <a:chExt cx="13248886" cy="728740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3248886" cy="1283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000" b="true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C</a:t>
              </a:r>
              <a:r>
                <a:rPr lang="en-US" sz="6000" b="true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ontexte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83558"/>
              <a:ext cx="13248886" cy="5403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 </a:t>
              </a:r>
              <a:r>
                <a:rPr lang="en-US" b="true" sz="2100" u="sng">
                  <a:solidFill>
                    <a:srgbClr val="000000"/>
                  </a:solidFill>
                  <a:latin typeface="Muli Bold"/>
                  <a:ea typeface="Muli Bold"/>
                  <a:cs typeface="Muli Bold"/>
                  <a:sym typeface="Muli Bold"/>
                </a:rPr>
                <a:t>CONTEXTE</a:t>
              </a:r>
            </a:p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- TECHNOVA (ESN) : DÉPARTEMENT RH</a:t>
              </a:r>
            </a:p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- PROBLÈME : TAUX DE DÉPART ÉLEVÉ (16%)</a:t>
              </a:r>
            </a:p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- ENJEU : IDENTIFIER LES CAUSES POUR AGIR</a:t>
              </a:r>
            </a:p>
            <a:p>
              <a:pPr algn="l">
                <a:lnSpc>
                  <a:spcPts val="3150"/>
                </a:lnSpc>
              </a:pPr>
            </a:p>
            <a:p>
              <a:pPr algn="l">
                <a:lnSpc>
                  <a:spcPts val="3150"/>
                </a:lnSpc>
              </a:pPr>
              <a:r>
                <a:rPr lang="en-US" b="true" sz="2100" u="sng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OBJECTIFS</a:t>
              </a:r>
            </a:p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1. COMPRENDRE LES PROFILS À RISQUE</a:t>
              </a:r>
            </a:p>
            <a:p>
              <a:pPr algn="l">
                <a:lnSpc>
                  <a:spcPts val="3599"/>
                </a:lnSpc>
              </a:pPr>
              <a:r>
                <a:rPr lang="en-US" sz="2399" b="true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2. </a:t>
              </a:r>
              <a:r>
                <a:rPr lang="en-US" sz="2399" b="true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PRÉDIRE</a:t>
              </a:r>
              <a:r>
                <a:rPr lang="en-US" sz="2399" b="true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 LES DÉPARTS POTENTIELS</a:t>
              </a:r>
            </a:p>
            <a:p>
              <a:pPr algn="l">
                <a:lnSpc>
                  <a:spcPts val="3150"/>
                </a:lnSpc>
              </a:pPr>
              <a:r>
                <a:rPr lang="en-US" sz="2100" b="true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3. </a:t>
              </a:r>
              <a:r>
                <a:rPr lang="en-US" sz="2100" b="true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PROPOSER DES ACTIONS RH CIBLÉES</a:t>
              </a:r>
            </a:p>
            <a:p>
              <a:pPr algn="l">
                <a:lnSpc>
                  <a:spcPts val="359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312894" y="3278275"/>
            <a:ext cx="486822" cy="486822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608AB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312894" y="5433160"/>
            <a:ext cx="486822" cy="486822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608AB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D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0" y="4931594"/>
            <a:ext cx="5355406" cy="5355406"/>
          </a:xfrm>
          <a:custGeom>
            <a:avLst/>
            <a:gdLst/>
            <a:ahLst/>
            <a:cxnLst/>
            <a:rect r="r" b="b" t="t" l="l"/>
            <a:pathLst>
              <a:path h="5355406" w="5355406">
                <a:moveTo>
                  <a:pt x="0" y="0"/>
                </a:moveTo>
                <a:lnTo>
                  <a:pt x="5355406" y="0"/>
                </a:lnTo>
                <a:lnTo>
                  <a:pt x="5355406" y="5355406"/>
                </a:lnTo>
                <a:lnTo>
                  <a:pt x="0" y="535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88579" y="5143500"/>
            <a:ext cx="4537892" cy="4537892"/>
            <a:chOff x="0" y="0"/>
            <a:chExt cx="6050523" cy="60505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50523" cy="6050523"/>
            </a:xfrm>
            <a:custGeom>
              <a:avLst/>
              <a:gdLst/>
              <a:ahLst/>
              <a:cxnLst/>
              <a:rect r="r" b="b" t="t" l="l"/>
              <a:pathLst>
                <a:path h="6050523" w="6050523">
                  <a:moveTo>
                    <a:pt x="0" y="0"/>
                  </a:moveTo>
                  <a:lnTo>
                    <a:pt x="6050523" y="0"/>
                  </a:lnTo>
                  <a:lnTo>
                    <a:pt x="6050523" y="6050523"/>
                  </a:lnTo>
                  <a:lnTo>
                    <a:pt x="0" y="6050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890762" y="750066"/>
              <a:ext cx="4268999" cy="4550391"/>
              <a:chOff x="0" y="0"/>
              <a:chExt cx="952527" cy="101531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952527" cy="1015313"/>
              </a:xfrm>
              <a:custGeom>
                <a:avLst/>
                <a:gdLst/>
                <a:ahLst/>
                <a:cxnLst/>
                <a:rect r="r" b="b" t="t" l="l"/>
                <a:pathLst>
                  <a:path h="1015313" w="952527">
                    <a:moveTo>
                      <a:pt x="109173" y="0"/>
                    </a:moveTo>
                    <a:lnTo>
                      <a:pt x="843354" y="0"/>
                    </a:lnTo>
                    <a:cubicBezTo>
                      <a:pt x="903649" y="0"/>
                      <a:pt x="952527" y="48878"/>
                      <a:pt x="952527" y="109173"/>
                    </a:cubicBezTo>
                    <a:lnTo>
                      <a:pt x="952527" y="906140"/>
                    </a:lnTo>
                    <a:cubicBezTo>
                      <a:pt x="952527" y="966435"/>
                      <a:pt x="903649" y="1015313"/>
                      <a:pt x="843354" y="1015313"/>
                    </a:cubicBezTo>
                    <a:lnTo>
                      <a:pt x="109173" y="1015313"/>
                    </a:lnTo>
                    <a:cubicBezTo>
                      <a:pt x="80219" y="1015313"/>
                      <a:pt x="52450" y="1003811"/>
                      <a:pt x="31976" y="983337"/>
                    </a:cubicBezTo>
                    <a:cubicBezTo>
                      <a:pt x="11502" y="962863"/>
                      <a:pt x="0" y="935094"/>
                      <a:pt x="0" y="906140"/>
                    </a:cubicBezTo>
                    <a:lnTo>
                      <a:pt x="0" y="109173"/>
                    </a:lnTo>
                    <a:cubicBezTo>
                      <a:pt x="0" y="48878"/>
                      <a:pt x="48878" y="0"/>
                      <a:pt x="10917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952527" cy="1043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4107096" y="1410253"/>
            <a:ext cx="10073807" cy="8341066"/>
            <a:chOff x="0" y="0"/>
            <a:chExt cx="3703009" cy="30660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03009" cy="3066074"/>
            </a:xfrm>
            <a:custGeom>
              <a:avLst/>
              <a:gdLst/>
              <a:ahLst/>
              <a:cxnLst/>
              <a:rect r="r" b="b" t="t" l="l"/>
              <a:pathLst>
                <a:path h="3066074" w="3703009">
                  <a:moveTo>
                    <a:pt x="26898" y="0"/>
                  </a:moveTo>
                  <a:lnTo>
                    <a:pt x="3676110" y="0"/>
                  </a:lnTo>
                  <a:cubicBezTo>
                    <a:pt x="3683245" y="0"/>
                    <a:pt x="3690086" y="2834"/>
                    <a:pt x="3695131" y="7878"/>
                  </a:cubicBezTo>
                  <a:cubicBezTo>
                    <a:pt x="3700175" y="12923"/>
                    <a:pt x="3703009" y="19764"/>
                    <a:pt x="3703009" y="26898"/>
                  </a:cubicBezTo>
                  <a:lnTo>
                    <a:pt x="3703009" y="3039176"/>
                  </a:lnTo>
                  <a:cubicBezTo>
                    <a:pt x="3703009" y="3046310"/>
                    <a:pt x="3700175" y="3053152"/>
                    <a:pt x="3695131" y="3058196"/>
                  </a:cubicBezTo>
                  <a:cubicBezTo>
                    <a:pt x="3690086" y="3063240"/>
                    <a:pt x="3683245" y="3066074"/>
                    <a:pt x="3676110" y="3066074"/>
                  </a:cubicBezTo>
                  <a:lnTo>
                    <a:pt x="26898" y="3066074"/>
                  </a:lnTo>
                  <a:cubicBezTo>
                    <a:pt x="12043" y="3066074"/>
                    <a:pt x="0" y="3054032"/>
                    <a:pt x="0" y="3039176"/>
                  </a:cubicBezTo>
                  <a:lnTo>
                    <a:pt x="0" y="26898"/>
                  </a:lnTo>
                  <a:cubicBezTo>
                    <a:pt x="0" y="12043"/>
                    <a:pt x="12043" y="0"/>
                    <a:pt x="26898" y="0"/>
                  </a:cubicBezTo>
                  <a:close/>
                </a:path>
              </a:pathLst>
            </a:custGeom>
            <a:solidFill>
              <a:srgbClr val="4608A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703009" cy="3104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47810" y="180265"/>
            <a:ext cx="9445002" cy="191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Tes</a:t>
            </a: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t en conditions reelles</a:t>
            </a:r>
          </a:p>
          <a:p>
            <a:pPr algn="l">
              <a:lnSpc>
                <a:spcPts val="77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78842" y="9677882"/>
            <a:ext cx="115758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Validation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7810" y="2504292"/>
            <a:ext cx="3322554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C'est le test fin</a:t>
            </a: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al en conditions réelles :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on vérifie si le modèle fonctionne sur des données qu'il n'a jamais vues pendant l'entraînement.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8638E3"/>
                </a:solidFill>
                <a:latin typeface="Muli Bold"/>
                <a:ea typeface="Muli Bold"/>
                <a:cs typeface="Muli Bold"/>
                <a:sym typeface="Muli Bold"/>
              </a:rPr>
              <a:t>X_test</a:t>
            </a: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 et </a:t>
            </a:r>
            <a:r>
              <a:rPr lang="en-US" b="true" sz="2000">
                <a:solidFill>
                  <a:srgbClr val="8638E3"/>
                </a:solidFill>
                <a:latin typeface="Muli Bold"/>
                <a:ea typeface="Muli Bold"/>
                <a:cs typeface="Muli Bold"/>
                <a:sym typeface="Muli Bold"/>
              </a:rPr>
              <a:t>Y_test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888579" y="-176416"/>
            <a:ext cx="4537892" cy="4537892"/>
            <a:chOff x="0" y="0"/>
            <a:chExt cx="6050523" cy="60505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50523" cy="6050523"/>
            </a:xfrm>
            <a:custGeom>
              <a:avLst/>
              <a:gdLst/>
              <a:ahLst/>
              <a:cxnLst/>
              <a:rect r="r" b="b" t="t" l="l"/>
              <a:pathLst>
                <a:path h="6050523" w="6050523">
                  <a:moveTo>
                    <a:pt x="0" y="0"/>
                  </a:moveTo>
                  <a:lnTo>
                    <a:pt x="6050523" y="0"/>
                  </a:lnTo>
                  <a:lnTo>
                    <a:pt x="6050523" y="6050523"/>
                  </a:lnTo>
                  <a:lnTo>
                    <a:pt x="0" y="6050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6" id="16"/>
            <p:cNvGrpSpPr/>
            <p:nvPr/>
          </p:nvGrpSpPr>
          <p:grpSpPr>
            <a:xfrm rot="0">
              <a:off x="890762" y="750066"/>
              <a:ext cx="4268999" cy="4550391"/>
              <a:chOff x="0" y="0"/>
              <a:chExt cx="952527" cy="101531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52527" cy="1015313"/>
              </a:xfrm>
              <a:custGeom>
                <a:avLst/>
                <a:gdLst/>
                <a:ahLst/>
                <a:cxnLst/>
                <a:rect r="r" b="b" t="t" l="l"/>
                <a:pathLst>
                  <a:path h="1015313" w="952527">
                    <a:moveTo>
                      <a:pt x="109173" y="0"/>
                    </a:moveTo>
                    <a:lnTo>
                      <a:pt x="843354" y="0"/>
                    </a:lnTo>
                    <a:cubicBezTo>
                      <a:pt x="903649" y="0"/>
                      <a:pt x="952527" y="48878"/>
                      <a:pt x="952527" y="109173"/>
                    </a:cubicBezTo>
                    <a:lnTo>
                      <a:pt x="952527" y="906140"/>
                    </a:lnTo>
                    <a:cubicBezTo>
                      <a:pt x="952527" y="966435"/>
                      <a:pt x="903649" y="1015313"/>
                      <a:pt x="843354" y="1015313"/>
                    </a:cubicBezTo>
                    <a:lnTo>
                      <a:pt x="109173" y="1015313"/>
                    </a:lnTo>
                    <a:cubicBezTo>
                      <a:pt x="80219" y="1015313"/>
                      <a:pt x="52450" y="1003811"/>
                      <a:pt x="31976" y="983337"/>
                    </a:cubicBezTo>
                    <a:cubicBezTo>
                      <a:pt x="11502" y="962863"/>
                      <a:pt x="0" y="935094"/>
                      <a:pt x="0" y="906140"/>
                    </a:cubicBezTo>
                    <a:lnTo>
                      <a:pt x="0" y="109173"/>
                    </a:lnTo>
                    <a:cubicBezTo>
                      <a:pt x="0" y="48878"/>
                      <a:pt x="48878" y="0"/>
                      <a:pt x="10917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952527" cy="10438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3"/>
                  </a:lnSpc>
                </a:pPr>
              </a:p>
            </p:txBody>
          </p:sp>
        </p:grpSp>
      </p:grpSp>
      <p:sp>
        <p:nvSpPr>
          <p:cNvPr name="TextBox 19" id="19"/>
          <p:cNvSpPr txBox="true"/>
          <p:nvPr/>
        </p:nvSpPr>
        <p:spPr>
          <a:xfrm rot="0">
            <a:off x="14383480" y="690853"/>
            <a:ext cx="3586190" cy="270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3071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29 </a:t>
            </a:r>
          </a:p>
          <a:p>
            <a:pPr algn="ctr">
              <a:lnSpc>
                <a:spcPts val="4300"/>
              </a:lnSpc>
            </a:pPr>
            <a:r>
              <a:rPr lang="en-US" sz="3071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départs </a:t>
            </a:r>
          </a:p>
          <a:p>
            <a:pPr algn="ctr">
              <a:lnSpc>
                <a:spcPts val="4300"/>
              </a:lnSpc>
            </a:pPr>
            <a:r>
              <a:rPr lang="en-US" sz="3071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détectés </a:t>
            </a:r>
          </a:p>
          <a:p>
            <a:pPr algn="ctr">
              <a:lnSpc>
                <a:spcPts val="4300"/>
              </a:lnSpc>
            </a:pPr>
            <a:r>
              <a:rPr lang="en-US" sz="3071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sur </a:t>
            </a:r>
          </a:p>
          <a:p>
            <a:pPr algn="ctr">
              <a:lnSpc>
                <a:spcPts val="4300"/>
              </a:lnSpc>
              <a:spcBef>
                <a:spcPct val="0"/>
              </a:spcBef>
            </a:pPr>
            <a:r>
              <a:rPr lang="en-US" b="true" sz="3071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47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721648" y="1894460"/>
            <a:ext cx="8768504" cy="7480762"/>
          </a:xfrm>
          <a:custGeom>
            <a:avLst/>
            <a:gdLst/>
            <a:ahLst/>
            <a:cxnLst/>
            <a:rect r="r" b="b" t="t" l="l"/>
            <a:pathLst>
              <a:path h="7480762" w="8768504">
                <a:moveTo>
                  <a:pt x="0" y="0"/>
                </a:moveTo>
                <a:lnTo>
                  <a:pt x="8768504" y="0"/>
                </a:lnTo>
                <a:lnTo>
                  <a:pt x="8768504" y="7480763"/>
                </a:lnTo>
                <a:lnTo>
                  <a:pt x="0" y="7480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798576" y="6446866"/>
            <a:ext cx="2790825" cy="177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3"/>
              </a:lnSpc>
            </a:pPr>
            <a:r>
              <a:rPr lang="en-US" b="true" sz="2399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   Recall    : 61.7%</a:t>
            </a:r>
          </a:p>
          <a:p>
            <a:pPr algn="l">
              <a:lnSpc>
                <a:spcPts val="4823"/>
              </a:lnSpc>
            </a:pPr>
            <a:r>
              <a:rPr lang="en-US" b="true" sz="2399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   Precision : 42.0%</a:t>
            </a:r>
          </a:p>
          <a:p>
            <a:pPr algn="l">
              <a:lnSpc>
                <a:spcPts val="4823"/>
              </a:lnSpc>
            </a:pPr>
            <a:r>
              <a:rPr lang="en-US" b="true" sz="2399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   F1-Score  : 50.0%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3821" y="5876423"/>
            <a:ext cx="162862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8638E3"/>
                </a:solidFill>
                <a:latin typeface="DM Sans"/>
                <a:ea typeface="DM Sans"/>
                <a:cs typeface="DM Sans"/>
                <a:sym typeface="DM Sans"/>
              </a:rPr>
              <a:t>seuil 0.5 par défaut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575" y="0"/>
            <a:ext cx="10802834" cy="10287000"/>
          </a:xfrm>
          <a:prstGeom prst="rect">
            <a:avLst/>
          </a:prstGeom>
          <a:solidFill>
            <a:srgbClr val="5BEEA7"/>
          </a:solidFill>
        </p:spPr>
      </p:sp>
      <p:sp>
        <p:nvSpPr>
          <p:cNvPr name="Freeform 3" id="3"/>
          <p:cNvSpPr/>
          <p:nvPr/>
        </p:nvSpPr>
        <p:spPr>
          <a:xfrm flipH="true" flipV="true" rot="-5400000">
            <a:off x="-537556" y="6433365"/>
            <a:ext cx="4353698" cy="4353698"/>
          </a:xfrm>
          <a:custGeom>
            <a:avLst/>
            <a:gdLst/>
            <a:ahLst/>
            <a:cxnLst/>
            <a:rect r="r" b="b" t="t" l="l"/>
            <a:pathLst>
              <a:path h="4353698" w="4353698">
                <a:moveTo>
                  <a:pt x="4353698" y="4353698"/>
                </a:moveTo>
                <a:lnTo>
                  <a:pt x="0" y="4353698"/>
                </a:lnTo>
                <a:lnTo>
                  <a:pt x="0" y="0"/>
                </a:lnTo>
                <a:lnTo>
                  <a:pt x="4353698" y="0"/>
                </a:lnTo>
                <a:lnTo>
                  <a:pt x="4353698" y="4353698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09387" y="211046"/>
            <a:ext cx="3130586" cy="3165705"/>
            <a:chOff x="0" y="0"/>
            <a:chExt cx="819570" cy="8287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9570" cy="828764"/>
            </a:xfrm>
            <a:custGeom>
              <a:avLst/>
              <a:gdLst/>
              <a:ahLst/>
              <a:cxnLst/>
              <a:rect r="r" b="b" t="t" l="l"/>
              <a:pathLst>
                <a:path h="828764" w="819570">
                  <a:moveTo>
                    <a:pt x="126123" y="0"/>
                  </a:moveTo>
                  <a:lnTo>
                    <a:pt x="693448" y="0"/>
                  </a:lnTo>
                  <a:cubicBezTo>
                    <a:pt x="763103" y="0"/>
                    <a:pt x="819570" y="56467"/>
                    <a:pt x="819570" y="126123"/>
                  </a:cubicBezTo>
                  <a:lnTo>
                    <a:pt x="819570" y="702642"/>
                  </a:lnTo>
                  <a:cubicBezTo>
                    <a:pt x="819570" y="736091"/>
                    <a:pt x="806283" y="768171"/>
                    <a:pt x="782630" y="791824"/>
                  </a:cubicBezTo>
                  <a:cubicBezTo>
                    <a:pt x="758977" y="815476"/>
                    <a:pt x="726898" y="828764"/>
                    <a:pt x="693448" y="828764"/>
                  </a:cubicBezTo>
                  <a:lnTo>
                    <a:pt x="126123" y="828764"/>
                  </a:lnTo>
                  <a:cubicBezTo>
                    <a:pt x="92673" y="828764"/>
                    <a:pt x="60593" y="815476"/>
                    <a:pt x="36940" y="791824"/>
                  </a:cubicBezTo>
                  <a:cubicBezTo>
                    <a:pt x="13288" y="768171"/>
                    <a:pt x="0" y="736091"/>
                    <a:pt x="0" y="702642"/>
                  </a:cubicBezTo>
                  <a:lnTo>
                    <a:pt x="0" y="126123"/>
                  </a:lnTo>
                  <a:cubicBezTo>
                    <a:pt x="0" y="92673"/>
                    <a:pt x="13288" y="60593"/>
                    <a:pt x="36940" y="36940"/>
                  </a:cubicBezTo>
                  <a:cubicBezTo>
                    <a:pt x="60593" y="13288"/>
                    <a:pt x="92673" y="0"/>
                    <a:pt x="12612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9570" cy="857339"/>
            </a:xfrm>
            <a:prstGeom prst="rect">
              <a:avLst/>
            </a:prstGeom>
          </p:spPr>
          <p:txBody>
            <a:bodyPr anchor="ctr" rtlCol="false" tIns="51107" lIns="51107" bIns="51107" rIns="51107"/>
            <a:lstStyle/>
            <a:p>
              <a:pPr algn="ctr">
                <a:lnSpc>
                  <a:spcPts val="2393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372842" y="4099958"/>
            <a:ext cx="10570846" cy="6126686"/>
          </a:xfrm>
          <a:custGeom>
            <a:avLst/>
            <a:gdLst/>
            <a:ahLst/>
            <a:cxnLst/>
            <a:rect r="r" b="b" t="t" l="l"/>
            <a:pathLst>
              <a:path h="6126686" w="10570846">
                <a:moveTo>
                  <a:pt x="0" y="0"/>
                </a:moveTo>
                <a:lnTo>
                  <a:pt x="10570846" y="0"/>
                </a:lnTo>
                <a:lnTo>
                  <a:pt x="10570846" y="6126686"/>
                </a:lnTo>
                <a:lnTo>
                  <a:pt x="0" y="6126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4589" y="153896"/>
            <a:ext cx="4815698" cy="362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600" b="true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Courb</a:t>
            </a:r>
            <a:r>
              <a:rPr lang="en-US" sz="5600" b="true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e précision- Quel est le bon seuil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14053" y="446428"/>
            <a:ext cx="609418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74589" y="4224205"/>
            <a:ext cx="3284072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La courbe précision-rappel nous aide à trouver le meilleur compromis.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88584" y="2026683"/>
            <a:ext cx="518187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Baisser le seuil → plus de détections mais plus de fausses alertes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Monter le seuil → moins de fausses alertes mais rate des départs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05548" y="962025"/>
            <a:ext cx="3638452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4608AB"/>
                </a:solidFill>
                <a:latin typeface="DM Sans Bold"/>
                <a:ea typeface="DM Sans Bold"/>
                <a:cs typeface="DM Sans Bold"/>
                <a:sym typeface="DM Sans Bold"/>
              </a:rPr>
              <a:t> SEUIL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4608AB"/>
                </a:solidFill>
                <a:latin typeface="DM Sans Bold"/>
                <a:ea typeface="DM Sans Bold"/>
                <a:cs typeface="DM Sans Bold"/>
                <a:sym typeface="DM Sans Bold"/>
              </a:rPr>
              <a:t>PAR DÉFAUT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4608AB"/>
                </a:solidFill>
                <a:latin typeface="DM Sans Bold"/>
                <a:ea typeface="DM Sans Bold"/>
                <a:cs typeface="DM Sans Bold"/>
                <a:sym typeface="DM Sans Bold"/>
              </a:rPr>
              <a:t>0.5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52274" y="12609"/>
            <a:ext cx="609418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PAS BESOIN DE LE MODIFIER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88584" y="371816"/>
            <a:ext cx="1938784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À ce seuil 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Recall ≈ 62%,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Precision ≈ 42%,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F1 ≈ 50%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8842" y="9677882"/>
            <a:ext cx="115758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Validation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5BE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3205" y="5259085"/>
            <a:ext cx="13141590" cy="2913990"/>
            <a:chOff x="0" y="0"/>
            <a:chExt cx="17522120" cy="38853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353698" y="-47625"/>
              <a:ext cx="8814724" cy="611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SHAP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373733"/>
              <a:ext cx="17522120" cy="2511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Aide sur les causes potentielles de démission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729261" y="-3607381"/>
            <a:ext cx="6829479" cy="6829479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8F8F8">
                <a:alpha val="89804"/>
              </a:srgbClr>
            </a:solid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525" y="-18495"/>
            <a:ext cx="11220365" cy="3549442"/>
          </a:xfrm>
          <a:prstGeom prst="rect">
            <a:avLst/>
          </a:prstGeom>
          <a:solidFill>
            <a:srgbClr val="5BEEA7"/>
          </a:solid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171450" y="7954950"/>
            <a:ext cx="2606700" cy="2606700"/>
          </a:xfrm>
          <a:custGeom>
            <a:avLst/>
            <a:gdLst/>
            <a:ahLst/>
            <a:cxnLst/>
            <a:rect r="r" b="b" t="t" l="l"/>
            <a:pathLst>
              <a:path h="2606700" w="2606700">
                <a:moveTo>
                  <a:pt x="0" y="0"/>
                </a:moveTo>
                <a:lnTo>
                  <a:pt x="2606700" y="0"/>
                </a:lnTo>
                <a:lnTo>
                  <a:pt x="2606700" y="2606700"/>
                </a:lnTo>
                <a:lnTo>
                  <a:pt x="0" y="260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674097" y="4117640"/>
            <a:ext cx="1054435" cy="1054435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8B97FD">
                <a:alpha val="89804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9879474" y="6882440"/>
            <a:ext cx="11220365" cy="3549442"/>
          </a:xfrm>
          <a:prstGeom prst="rect">
            <a:avLst/>
          </a:prstGeom>
          <a:solidFill>
            <a:srgbClr val="4608AB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9903684" y="0"/>
            <a:ext cx="8346216" cy="8926435"/>
          </a:xfrm>
          <a:custGeom>
            <a:avLst/>
            <a:gdLst/>
            <a:ahLst/>
            <a:cxnLst/>
            <a:rect r="r" b="b" t="t" l="l"/>
            <a:pathLst>
              <a:path h="8926435" w="8346216">
                <a:moveTo>
                  <a:pt x="0" y="0"/>
                </a:moveTo>
                <a:lnTo>
                  <a:pt x="8346216" y="0"/>
                </a:lnTo>
                <a:lnTo>
                  <a:pt x="8346216" y="8926435"/>
                </a:lnTo>
                <a:lnTo>
                  <a:pt x="0" y="8926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5932" y="4644857"/>
            <a:ext cx="8557634" cy="9687887"/>
          </a:xfrm>
          <a:custGeom>
            <a:avLst/>
            <a:gdLst/>
            <a:ahLst/>
            <a:cxnLst/>
            <a:rect r="r" b="b" t="t" l="l"/>
            <a:pathLst>
              <a:path h="9687887" w="8557634">
                <a:moveTo>
                  <a:pt x="0" y="0"/>
                </a:moveTo>
                <a:lnTo>
                  <a:pt x="8557634" y="0"/>
                </a:lnTo>
                <a:lnTo>
                  <a:pt x="8557634" y="9687888"/>
                </a:lnTo>
                <a:lnTo>
                  <a:pt x="0" y="9687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87302"/>
            <a:ext cx="7864866" cy="97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b="true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SHAP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89657" y="9059863"/>
            <a:ext cx="217797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EDF3F6"/>
                </a:solidFill>
                <a:latin typeface="Muli Bold"/>
                <a:ea typeface="Muli Bold"/>
                <a:cs typeface="Muli Bold"/>
                <a:sym typeface="Muli Bold"/>
              </a:rPr>
              <a:t>SHAP</a:t>
            </a:r>
            <a:r>
              <a:rPr lang="en-US" b="true" sz="2000">
                <a:solidFill>
                  <a:srgbClr val="EDF3F6"/>
                </a:solidFill>
                <a:latin typeface="Muli Bold"/>
                <a:ea typeface="Muli Bold"/>
                <a:cs typeface="Muli Bold"/>
                <a:sym typeface="Muli Bold"/>
              </a:rPr>
              <a:t> Beeswarm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5932" y="3769977"/>
            <a:ext cx="265110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8638E3"/>
                </a:solidFill>
                <a:latin typeface="Muli Bold"/>
                <a:ea typeface="Muli Bold"/>
                <a:cs typeface="Muli Bold"/>
                <a:sym typeface="Muli Bold"/>
              </a:rPr>
              <a:t>SHAP Global (barres)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5932" y="4183605"/>
            <a:ext cx="579575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Qu</a:t>
            </a: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elles variables influencent le plus les départs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60859" y="9542462"/>
            <a:ext cx="470677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6F8FF"/>
                </a:solidFill>
                <a:latin typeface="Muli"/>
                <a:ea typeface="Muli"/>
                <a:cs typeface="Muli"/>
                <a:sym typeface="Muli"/>
              </a:rPr>
              <a:t>Dans qu</a:t>
            </a:r>
            <a:r>
              <a:rPr lang="en-US" sz="2000">
                <a:solidFill>
                  <a:srgbClr val="F6F8FF"/>
                </a:solidFill>
                <a:latin typeface="Muli"/>
                <a:ea typeface="Muli"/>
                <a:cs typeface="Muli"/>
                <a:sym typeface="Muli"/>
              </a:rPr>
              <a:t>el sens agissent ces variables 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D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0" y="4931594"/>
            <a:ext cx="5355406" cy="5355406"/>
          </a:xfrm>
          <a:custGeom>
            <a:avLst/>
            <a:gdLst/>
            <a:ahLst/>
            <a:cxnLst/>
            <a:rect r="r" b="b" t="t" l="l"/>
            <a:pathLst>
              <a:path h="5355406" w="5355406">
                <a:moveTo>
                  <a:pt x="0" y="0"/>
                </a:moveTo>
                <a:lnTo>
                  <a:pt x="5355406" y="0"/>
                </a:lnTo>
                <a:lnTo>
                  <a:pt x="5355406" y="5355406"/>
                </a:lnTo>
                <a:lnTo>
                  <a:pt x="0" y="535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6914" y="421610"/>
            <a:ext cx="7054118" cy="191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SHAP</a:t>
            </a:r>
            <a:r>
              <a:rPr lang="en-US" sz="55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 Waterfall</a:t>
            </a:r>
          </a:p>
          <a:p>
            <a:pPr algn="l">
              <a:lnSpc>
                <a:spcPts val="77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451519" y="2146550"/>
            <a:ext cx="576429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Pou</a:t>
            </a: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rquoi cet employé est prédit "Part" ?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peu d'ancienneté, peu d'expérience, heures sup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60269" y="2962525"/>
            <a:ext cx="6793363" cy="7113470"/>
          </a:xfrm>
          <a:custGeom>
            <a:avLst/>
            <a:gdLst/>
            <a:ahLst/>
            <a:cxnLst/>
            <a:rect r="r" b="b" t="t" l="l"/>
            <a:pathLst>
              <a:path h="7113470" w="6793363">
                <a:moveTo>
                  <a:pt x="0" y="0"/>
                </a:moveTo>
                <a:lnTo>
                  <a:pt x="6793364" y="0"/>
                </a:lnTo>
                <a:lnTo>
                  <a:pt x="6793364" y="7113469"/>
                </a:lnTo>
                <a:lnTo>
                  <a:pt x="0" y="711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73988" y="2962525"/>
            <a:ext cx="6778544" cy="7113470"/>
          </a:xfrm>
          <a:custGeom>
            <a:avLst/>
            <a:gdLst/>
            <a:ahLst/>
            <a:cxnLst/>
            <a:rect r="r" b="b" t="t" l="l"/>
            <a:pathLst>
              <a:path h="7113470" w="6778544">
                <a:moveTo>
                  <a:pt x="0" y="0"/>
                </a:moveTo>
                <a:lnTo>
                  <a:pt x="6778543" y="0"/>
                </a:lnTo>
                <a:lnTo>
                  <a:pt x="6778543" y="7113469"/>
                </a:lnTo>
                <a:lnTo>
                  <a:pt x="0" y="7113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94191" y="2146550"/>
            <a:ext cx="5669922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Pou</a:t>
            </a: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rquoi cet employé est prédit "Reste" ?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8638E3"/>
                </a:solidFill>
                <a:latin typeface="Muli"/>
                <a:ea typeface="Muli"/>
                <a:cs typeface="Muli"/>
                <a:sym typeface="Muli"/>
              </a:rPr>
              <a:t>expérience élevée, ancienneté, revenu stable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E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729261" y="-3607381"/>
            <a:ext cx="6829479" cy="6829479"/>
            <a:chOff x="0" y="0"/>
            <a:chExt cx="1708150" cy="17081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8F8F8">
                <a:alpha val="8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true" flipV="false" rot="-5400000">
            <a:off x="-984293" y="6351958"/>
            <a:ext cx="4546801" cy="520815"/>
          </a:xfrm>
          <a:custGeom>
            <a:avLst/>
            <a:gdLst/>
            <a:ahLst/>
            <a:cxnLst/>
            <a:rect r="r" b="b" t="t" l="l"/>
            <a:pathLst>
              <a:path h="520815" w="4546801">
                <a:moveTo>
                  <a:pt x="4546801" y="0"/>
                </a:moveTo>
                <a:lnTo>
                  <a:pt x="0" y="0"/>
                </a:lnTo>
                <a:lnTo>
                  <a:pt x="0" y="520815"/>
                </a:lnTo>
                <a:lnTo>
                  <a:pt x="4546801" y="520815"/>
                </a:lnTo>
                <a:lnTo>
                  <a:pt x="4546801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0000">
            <a:off x="2923157" y="6351958"/>
            <a:ext cx="4546801" cy="520815"/>
          </a:xfrm>
          <a:custGeom>
            <a:avLst/>
            <a:gdLst/>
            <a:ahLst/>
            <a:cxnLst/>
            <a:rect r="r" b="b" t="t" l="l"/>
            <a:pathLst>
              <a:path h="520815" w="4546801">
                <a:moveTo>
                  <a:pt x="4546801" y="0"/>
                </a:moveTo>
                <a:lnTo>
                  <a:pt x="0" y="0"/>
                </a:lnTo>
                <a:lnTo>
                  <a:pt x="0" y="520815"/>
                </a:lnTo>
                <a:lnTo>
                  <a:pt x="4546801" y="520815"/>
                </a:lnTo>
                <a:lnTo>
                  <a:pt x="4546801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70058" y="4519193"/>
            <a:ext cx="3749851" cy="4186345"/>
            <a:chOff x="0" y="0"/>
            <a:chExt cx="987615" cy="11025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7615" cy="1102576"/>
            </a:xfrm>
            <a:custGeom>
              <a:avLst/>
              <a:gdLst/>
              <a:ahLst/>
              <a:cxnLst/>
              <a:rect r="r" b="b" t="t" l="l"/>
              <a:pathLst>
                <a:path h="1102576" w="987615">
                  <a:moveTo>
                    <a:pt x="0" y="0"/>
                  </a:moveTo>
                  <a:lnTo>
                    <a:pt x="987615" y="0"/>
                  </a:lnTo>
                  <a:lnTo>
                    <a:pt x="987615" y="1102576"/>
                  </a:lnTo>
                  <a:lnTo>
                    <a:pt x="0" y="1102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87615" cy="1140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5400000">
            <a:off x="6830606" y="6351958"/>
            <a:ext cx="4546801" cy="520815"/>
          </a:xfrm>
          <a:custGeom>
            <a:avLst/>
            <a:gdLst/>
            <a:ahLst/>
            <a:cxnLst/>
            <a:rect r="r" b="b" t="t" l="l"/>
            <a:pathLst>
              <a:path h="520815" w="4546801">
                <a:moveTo>
                  <a:pt x="4546802" y="0"/>
                </a:moveTo>
                <a:lnTo>
                  <a:pt x="0" y="0"/>
                </a:lnTo>
                <a:lnTo>
                  <a:pt x="0" y="520815"/>
                </a:lnTo>
                <a:lnTo>
                  <a:pt x="4546802" y="520815"/>
                </a:lnTo>
                <a:lnTo>
                  <a:pt x="4546802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5400000">
            <a:off x="10738056" y="6351958"/>
            <a:ext cx="4546801" cy="520815"/>
          </a:xfrm>
          <a:custGeom>
            <a:avLst/>
            <a:gdLst/>
            <a:ahLst/>
            <a:cxnLst/>
            <a:rect r="r" b="b" t="t" l="l"/>
            <a:pathLst>
              <a:path h="520815" w="4546801">
                <a:moveTo>
                  <a:pt x="4546802" y="0"/>
                </a:moveTo>
                <a:lnTo>
                  <a:pt x="0" y="0"/>
                </a:lnTo>
                <a:lnTo>
                  <a:pt x="0" y="520815"/>
                </a:lnTo>
                <a:lnTo>
                  <a:pt x="4546802" y="520815"/>
                </a:lnTo>
                <a:lnTo>
                  <a:pt x="4546802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177507" y="4519193"/>
            <a:ext cx="3749851" cy="4186345"/>
            <a:chOff x="0" y="0"/>
            <a:chExt cx="987615" cy="11025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7615" cy="1102576"/>
            </a:xfrm>
            <a:custGeom>
              <a:avLst/>
              <a:gdLst/>
              <a:ahLst/>
              <a:cxnLst/>
              <a:rect r="r" b="b" t="t" l="l"/>
              <a:pathLst>
                <a:path h="1102576" w="987615">
                  <a:moveTo>
                    <a:pt x="0" y="0"/>
                  </a:moveTo>
                  <a:lnTo>
                    <a:pt x="987615" y="0"/>
                  </a:lnTo>
                  <a:lnTo>
                    <a:pt x="987615" y="1102576"/>
                  </a:lnTo>
                  <a:lnTo>
                    <a:pt x="0" y="1102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87615" cy="1140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84957" y="4519193"/>
            <a:ext cx="3749851" cy="4186345"/>
            <a:chOff x="0" y="0"/>
            <a:chExt cx="987615" cy="11025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7615" cy="1102576"/>
            </a:xfrm>
            <a:custGeom>
              <a:avLst/>
              <a:gdLst/>
              <a:ahLst/>
              <a:cxnLst/>
              <a:rect r="r" b="b" t="t" l="l"/>
              <a:pathLst>
                <a:path h="1102576" w="987615">
                  <a:moveTo>
                    <a:pt x="0" y="0"/>
                  </a:moveTo>
                  <a:lnTo>
                    <a:pt x="987615" y="0"/>
                  </a:lnTo>
                  <a:lnTo>
                    <a:pt x="987615" y="1102576"/>
                  </a:lnTo>
                  <a:lnTo>
                    <a:pt x="0" y="1102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87615" cy="1140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992407" y="4519193"/>
            <a:ext cx="4451082" cy="4186345"/>
            <a:chOff x="0" y="0"/>
            <a:chExt cx="1176586" cy="11066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76586" cy="1106606"/>
            </a:xfrm>
            <a:custGeom>
              <a:avLst/>
              <a:gdLst/>
              <a:ahLst/>
              <a:cxnLst/>
              <a:rect r="r" b="b" t="t" l="l"/>
              <a:pathLst>
                <a:path h="1106606" w="1176586">
                  <a:moveTo>
                    <a:pt x="973386" y="0"/>
                  </a:moveTo>
                  <a:lnTo>
                    <a:pt x="0" y="0"/>
                  </a:lnTo>
                  <a:lnTo>
                    <a:pt x="0" y="1106606"/>
                  </a:lnTo>
                  <a:lnTo>
                    <a:pt x="973386" y="1106606"/>
                  </a:lnTo>
                  <a:lnTo>
                    <a:pt x="1176586" y="553303"/>
                  </a:lnTo>
                  <a:lnTo>
                    <a:pt x="97338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62286" cy="1144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79558" y="4227914"/>
            <a:ext cx="3151411" cy="582558"/>
            <a:chOff x="0" y="0"/>
            <a:chExt cx="830001" cy="15343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0001" cy="153431"/>
            </a:xfrm>
            <a:custGeom>
              <a:avLst/>
              <a:gdLst/>
              <a:ahLst/>
              <a:cxnLst/>
              <a:rect r="r" b="b" t="t" l="l"/>
              <a:pathLst>
                <a:path h="153431" w="830001">
                  <a:moveTo>
                    <a:pt x="76716" y="0"/>
                  </a:moveTo>
                  <a:lnTo>
                    <a:pt x="753286" y="0"/>
                  </a:lnTo>
                  <a:cubicBezTo>
                    <a:pt x="773632" y="0"/>
                    <a:pt x="793145" y="8083"/>
                    <a:pt x="807532" y="22469"/>
                  </a:cubicBezTo>
                  <a:cubicBezTo>
                    <a:pt x="821919" y="36856"/>
                    <a:pt x="830001" y="56369"/>
                    <a:pt x="830001" y="76716"/>
                  </a:cubicBezTo>
                  <a:lnTo>
                    <a:pt x="830001" y="76716"/>
                  </a:lnTo>
                  <a:cubicBezTo>
                    <a:pt x="830001" y="97062"/>
                    <a:pt x="821919" y="116575"/>
                    <a:pt x="807532" y="130962"/>
                  </a:cubicBezTo>
                  <a:cubicBezTo>
                    <a:pt x="793145" y="145349"/>
                    <a:pt x="773632" y="153431"/>
                    <a:pt x="753286" y="153431"/>
                  </a:cubicBezTo>
                  <a:lnTo>
                    <a:pt x="76716" y="153431"/>
                  </a:lnTo>
                  <a:cubicBezTo>
                    <a:pt x="56369" y="153431"/>
                    <a:pt x="36856" y="145349"/>
                    <a:pt x="22469" y="130962"/>
                  </a:cubicBezTo>
                  <a:cubicBezTo>
                    <a:pt x="8083" y="116575"/>
                    <a:pt x="0" y="97062"/>
                    <a:pt x="0" y="76716"/>
                  </a:cubicBezTo>
                  <a:lnTo>
                    <a:pt x="0" y="76716"/>
                  </a:lnTo>
                  <a:cubicBezTo>
                    <a:pt x="0" y="56369"/>
                    <a:pt x="8083" y="36856"/>
                    <a:pt x="22469" y="22469"/>
                  </a:cubicBezTo>
                  <a:cubicBezTo>
                    <a:pt x="36856" y="8083"/>
                    <a:pt x="56369" y="0"/>
                    <a:pt x="76716" y="0"/>
                  </a:cubicBezTo>
                  <a:close/>
                </a:path>
              </a:pathLst>
            </a:custGeom>
            <a:solidFill>
              <a:srgbClr val="7778E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30001" cy="18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Le Défi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9558" y="8414259"/>
            <a:ext cx="3151411" cy="582558"/>
            <a:chOff x="0" y="0"/>
            <a:chExt cx="830001" cy="1534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30001" cy="153431"/>
            </a:xfrm>
            <a:custGeom>
              <a:avLst/>
              <a:gdLst/>
              <a:ahLst/>
              <a:cxnLst/>
              <a:rect r="r" b="b" t="t" l="l"/>
              <a:pathLst>
                <a:path h="153431" w="830001">
                  <a:moveTo>
                    <a:pt x="76716" y="0"/>
                  </a:moveTo>
                  <a:lnTo>
                    <a:pt x="753286" y="0"/>
                  </a:lnTo>
                  <a:cubicBezTo>
                    <a:pt x="773632" y="0"/>
                    <a:pt x="793145" y="8083"/>
                    <a:pt x="807532" y="22469"/>
                  </a:cubicBezTo>
                  <a:cubicBezTo>
                    <a:pt x="821919" y="36856"/>
                    <a:pt x="830001" y="56369"/>
                    <a:pt x="830001" y="76716"/>
                  </a:cubicBezTo>
                  <a:lnTo>
                    <a:pt x="830001" y="76716"/>
                  </a:lnTo>
                  <a:cubicBezTo>
                    <a:pt x="830001" y="97062"/>
                    <a:pt x="821919" y="116575"/>
                    <a:pt x="807532" y="130962"/>
                  </a:cubicBezTo>
                  <a:cubicBezTo>
                    <a:pt x="793145" y="145349"/>
                    <a:pt x="773632" y="153431"/>
                    <a:pt x="753286" y="153431"/>
                  </a:cubicBezTo>
                  <a:lnTo>
                    <a:pt x="76716" y="153431"/>
                  </a:lnTo>
                  <a:cubicBezTo>
                    <a:pt x="56369" y="153431"/>
                    <a:pt x="36856" y="145349"/>
                    <a:pt x="22469" y="130962"/>
                  </a:cubicBezTo>
                  <a:cubicBezTo>
                    <a:pt x="8083" y="116575"/>
                    <a:pt x="0" y="97062"/>
                    <a:pt x="0" y="76716"/>
                  </a:cubicBezTo>
                  <a:lnTo>
                    <a:pt x="0" y="76716"/>
                  </a:lnTo>
                  <a:cubicBezTo>
                    <a:pt x="0" y="56369"/>
                    <a:pt x="8083" y="36856"/>
                    <a:pt x="22469" y="22469"/>
                  </a:cubicBezTo>
                  <a:cubicBezTo>
                    <a:pt x="36856" y="8083"/>
                    <a:pt x="56369" y="0"/>
                    <a:pt x="76716" y="0"/>
                  </a:cubicBezTo>
                  <a:close/>
                </a:path>
              </a:pathLst>
            </a:custGeom>
            <a:solidFill>
              <a:srgbClr val="7778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830001" cy="18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Les données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987007" y="4227914"/>
            <a:ext cx="3151411" cy="582558"/>
            <a:chOff x="0" y="0"/>
            <a:chExt cx="830001" cy="15343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30001" cy="153431"/>
            </a:xfrm>
            <a:custGeom>
              <a:avLst/>
              <a:gdLst/>
              <a:ahLst/>
              <a:cxnLst/>
              <a:rect r="r" b="b" t="t" l="l"/>
              <a:pathLst>
                <a:path h="153431" w="830001">
                  <a:moveTo>
                    <a:pt x="76716" y="0"/>
                  </a:moveTo>
                  <a:lnTo>
                    <a:pt x="753286" y="0"/>
                  </a:lnTo>
                  <a:cubicBezTo>
                    <a:pt x="773632" y="0"/>
                    <a:pt x="793145" y="8083"/>
                    <a:pt x="807532" y="22469"/>
                  </a:cubicBezTo>
                  <a:cubicBezTo>
                    <a:pt x="821919" y="36856"/>
                    <a:pt x="830001" y="56369"/>
                    <a:pt x="830001" y="76716"/>
                  </a:cubicBezTo>
                  <a:lnTo>
                    <a:pt x="830001" y="76716"/>
                  </a:lnTo>
                  <a:cubicBezTo>
                    <a:pt x="830001" y="97062"/>
                    <a:pt x="821919" y="116575"/>
                    <a:pt x="807532" y="130962"/>
                  </a:cubicBezTo>
                  <a:cubicBezTo>
                    <a:pt x="793145" y="145349"/>
                    <a:pt x="773632" y="153431"/>
                    <a:pt x="753286" y="153431"/>
                  </a:cubicBezTo>
                  <a:lnTo>
                    <a:pt x="76716" y="153431"/>
                  </a:lnTo>
                  <a:cubicBezTo>
                    <a:pt x="56369" y="153431"/>
                    <a:pt x="36856" y="145349"/>
                    <a:pt x="22469" y="130962"/>
                  </a:cubicBezTo>
                  <a:cubicBezTo>
                    <a:pt x="8083" y="116575"/>
                    <a:pt x="0" y="97062"/>
                    <a:pt x="0" y="76716"/>
                  </a:cubicBezTo>
                  <a:lnTo>
                    <a:pt x="0" y="76716"/>
                  </a:lnTo>
                  <a:cubicBezTo>
                    <a:pt x="0" y="56369"/>
                    <a:pt x="8083" y="36856"/>
                    <a:pt x="22469" y="22469"/>
                  </a:cubicBezTo>
                  <a:cubicBezTo>
                    <a:pt x="36856" y="8083"/>
                    <a:pt x="56369" y="0"/>
                    <a:pt x="76716" y="0"/>
                  </a:cubicBezTo>
                  <a:close/>
                </a:path>
              </a:pathLst>
            </a:custGeom>
            <a:solidFill>
              <a:srgbClr val="02B2E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830001" cy="18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La soluti</a:t>
              </a:r>
              <a:r>
                <a:rPr lang="en-US" sz="1800" strike="noStrike" u="none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987007" y="8414259"/>
            <a:ext cx="3151411" cy="582558"/>
            <a:chOff x="0" y="0"/>
            <a:chExt cx="830001" cy="15343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30001" cy="153431"/>
            </a:xfrm>
            <a:custGeom>
              <a:avLst/>
              <a:gdLst/>
              <a:ahLst/>
              <a:cxnLst/>
              <a:rect r="r" b="b" t="t" l="l"/>
              <a:pathLst>
                <a:path h="153431" w="830001">
                  <a:moveTo>
                    <a:pt x="76716" y="0"/>
                  </a:moveTo>
                  <a:lnTo>
                    <a:pt x="753286" y="0"/>
                  </a:lnTo>
                  <a:cubicBezTo>
                    <a:pt x="773632" y="0"/>
                    <a:pt x="793145" y="8083"/>
                    <a:pt x="807532" y="22469"/>
                  </a:cubicBezTo>
                  <a:cubicBezTo>
                    <a:pt x="821919" y="36856"/>
                    <a:pt x="830001" y="56369"/>
                    <a:pt x="830001" y="76716"/>
                  </a:cubicBezTo>
                  <a:lnTo>
                    <a:pt x="830001" y="76716"/>
                  </a:lnTo>
                  <a:cubicBezTo>
                    <a:pt x="830001" y="97062"/>
                    <a:pt x="821919" y="116575"/>
                    <a:pt x="807532" y="130962"/>
                  </a:cubicBezTo>
                  <a:cubicBezTo>
                    <a:pt x="793145" y="145349"/>
                    <a:pt x="773632" y="153431"/>
                    <a:pt x="753286" y="153431"/>
                  </a:cubicBezTo>
                  <a:lnTo>
                    <a:pt x="76716" y="153431"/>
                  </a:lnTo>
                  <a:cubicBezTo>
                    <a:pt x="56369" y="153431"/>
                    <a:pt x="36856" y="145349"/>
                    <a:pt x="22469" y="130962"/>
                  </a:cubicBezTo>
                  <a:cubicBezTo>
                    <a:pt x="8083" y="116575"/>
                    <a:pt x="0" y="97062"/>
                    <a:pt x="0" y="76716"/>
                  </a:cubicBezTo>
                  <a:lnTo>
                    <a:pt x="0" y="76716"/>
                  </a:lnTo>
                  <a:cubicBezTo>
                    <a:pt x="0" y="56369"/>
                    <a:pt x="8083" y="36856"/>
                    <a:pt x="22469" y="22469"/>
                  </a:cubicBezTo>
                  <a:cubicBezTo>
                    <a:pt x="36856" y="8083"/>
                    <a:pt x="56369" y="0"/>
                    <a:pt x="76716" y="0"/>
                  </a:cubicBezTo>
                  <a:close/>
                </a:path>
              </a:pathLst>
            </a:custGeom>
            <a:solidFill>
              <a:srgbClr val="02B2E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830001" cy="18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Le modèle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94457" y="4227914"/>
            <a:ext cx="3151411" cy="582558"/>
            <a:chOff x="0" y="0"/>
            <a:chExt cx="830001" cy="15343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30001" cy="153431"/>
            </a:xfrm>
            <a:custGeom>
              <a:avLst/>
              <a:gdLst/>
              <a:ahLst/>
              <a:cxnLst/>
              <a:rect r="r" b="b" t="t" l="l"/>
              <a:pathLst>
                <a:path h="153431" w="830001">
                  <a:moveTo>
                    <a:pt x="76716" y="0"/>
                  </a:moveTo>
                  <a:lnTo>
                    <a:pt x="753286" y="0"/>
                  </a:lnTo>
                  <a:cubicBezTo>
                    <a:pt x="773632" y="0"/>
                    <a:pt x="793145" y="8083"/>
                    <a:pt x="807532" y="22469"/>
                  </a:cubicBezTo>
                  <a:cubicBezTo>
                    <a:pt x="821919" y="36856"/>
                    <a:pt x="830001" y="56369"/>
                    <a:pt x="830001" y="76716"/>
                  </a:cubicBezTo>
                  <a:lnTo>
                    <a:pt x="830001" y="76716"/>
                  </a:lnTo>
                  <a:cubicBezTo>
                    <a:pt x="830001" y="97062"/>
                    <a:pt x="821919" y="116575"/>
                    <a:pt x="807532" y="130962"/>
                  </a:cubicBezTo>
                  <a:cubicBezTo>
                    <a:pt x="793145" y="145349"/>
                    <a:pt x="773632" y="153431"/>
                    <a:pt x="753286" y="153431"/>
                  </a:cubicBezTo>
                  <a:lnTo>
                    <a:pt x="76716" y="153431"/>
                  </a:lnTo>
                  <a:cubicBezTo>
                    <a:pt x="56369" y="153431"/>
                    <a:pt x="36856" y="145349"/>
                    <a:pt x="22469" y="130962"/>
                  </a:cubicBezTo>
                  <a:cubicBezTo>
                    <a:pt x="8083" y="116575"/>
                    <a:pt x="0" y="97062"/>
                    <a:pt x="0" y="76716"/>
                  </a:cubicBezTo>
                  <a:lnTo>
                    <a:pt x="0" y="76716"/>
                  </a:lnTo>
                  <a:cubicBezTo>
                    <a:pt x="0" y="56369"/>
                    <a:pt x="8083" y="36856"/>
                    <a:pt x="22469" y="22469"/>
                  </a:cubicBezTo>
                  <a:cubicBezTo>
                    <a:pt x="36856" y="8083"/>
                    <a:pt x="56369" y="0"/>
                    <a:pt x="76716" y="0"/>
                  </a:cubicBezTo>
                  <a:close/>
                </a:path>
              </a:pathLst>
            </a:custGeom>
            <a:solidFill>
              <a:srgbClr val="00CCB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830001" cy="18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La performance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894457" y="8414259"/>
            <a:ext cx="3151411" cy="582558"/>
            <a:chOff x="0" y="0"/>
            <a:chExt cx="830001" cy="15343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30001" cy="153431"/>
            </a:xfrm>
            <a:custGeom>
              <a:avLst/>
              <a:gdLst/>
              <a:ahLst/>
              <a:cxnLst/>
              <a:rect r="r" b="b" t="t" l="l"/>
              <a:pathLst>
                <a:path h="153431" w="830001">
                  <a:moveTo>
                    <a:pt x="76716" y="0"/>
                  </a:moveTo>
                  <a:lnTo>
                    <a:pt x="753286" y="0"/>
                  </a:lnTo>
                  <a:cubicBezTo>
                    <a:pt x="773632" y="0"/>
                    <a:pt x="793145" y="8083"/>
                    <a:pt x="807532" y="22469"/>
                  </a:cubicBezTo>
                  <a:cubicBezTo>
                    <a:pt x="821919" y="36856"/>
                    <a:pt x="830001" y="56369"/>
                    <a:pt x="830001" y="76716"/>
                  </a:cubicBezTo>
                  <a:lnTo>
                    <a:pt x="830001" y="76716"/>
                  </a:lnTo>
                  <a:cubicBezTo>
                    <a:pt x="830001" y="97062"/>
                    <a:pt x="821919" y="116575"/>
                    <a:pt x="807532" y="130962"/>
                  </a:cubicBezTo>
                  <a:cubicBezTo>
                    <a:pt x="793145" y="145349"/>
                    <a:pt x="773632" y="153431"/>
                    <a:pt x="753286" y="153431"/>
                  </a:cubicBezTo>
                  <a:lnTo>
                    <a:pt x="76716" y="153431"/>
                  </a:lnTo>
                  <a:cubicBezTo>
                    <a:pt x="56369" y="153431"/>
                    <a:pt x="36856" y="145349"/>
                    <a:pt x="22469" y="130962"/>
                  </a:cubicBezTo>
                  <a:cubicBezTo>
                    <a:pt x="8083" y="116575"/>
                    <a:pt x="0" y="97062"/>
                    <a:pt x="0" y="76716"/>
                  </a:cubicBezTo>
                  <a:lnTo>
                    <a:pt x="0" y="76716"/>
                  </a:lnTo>
                  <a:cubicBezTo>
                    <a:pt x="0" y="56369"/>
                    <a:pt x="8083" y="36856"/>
                    <a:pt x="22469" y="22469"/>
                  </a:cubicBezTo>
                  <a:cubicBezTo>
                    <a:pt x="36856" y="8083"/>
                    <a:pt x="56369" y="0"/>
                    <a:pt x="76716" y="0"/>
                  </a:cubicBezTo>
                  <a:close/>
                </a:path>
              </a:pathLst>
            </a:custGeom>
            <a:solidFill>
              <a:srgbClr val="00CCBC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830001" cy="18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trike="noStrike" u="none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 La validation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801907" y="4227914"/>
            <a:ext cx="3151411" cy="582558"/>
            <a:chOff x="0" y="0"/>
            <a:chExt cx="830001" cy="15343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30001" cy="153431"/>
            </a:xfrm>
            <a:custGeom>
              <a:avLst/>
              <a:gdLst/>
              <a:ahLst/>
              <a:cxnLst/>
              <a:rect r="r" b="b" t="t" l="l"/>
              <a:pathLst>
                <a:path h="153431" w="830001">
                  <a:moveTo>
                    <a:pt x="76716" y="0"/>
                  </a:moveTo>
                  <a:lnTo>
                    <a:pt x="753286" y="0"/>
                  </a:lnTo>
                  <a:cubicBezTo>
                    <a:pt x="773632" y="0"/>
                    <a:pt x="793145" y="8083"/>
                    <a:pt x="807532" y="22469"/>
                  </a:cubicBezTo>
                  <a:cubicBezTo>
                    <a:pt x="821919" y="36856"/>
                    <a:pt x="830001" y="56369"/>
                    <a:pt x="830001" y="76716"/>
                  </a:cubicBezTo>
                  <a:lnTo>
                    <a:pt x="830001" y="76716"/>
                  </a:lnTo>
                  <a:cubicBezTo>
                    <a:pt x="830001" y="97062"/>
                    <a:pt x="821919" y="116575"/>
                    <a:pt x="807532" y="130962"/>
                  </a:cubicBezTo>
                  <a:cubicBezTo>
                    <a:pt x="793145" y="145349"/>
                    <a:pt x="773632" y="153431"/>
                    <a:pt x="753286" y="153431"/>
                  </a:cubicBezTo>
                  <a:lnTo>
                    <a:pt x="76716" y="153431"/>
                  </a:lnTo>
                  <a:cubicBezTo>
                    <a:pt x="56369" y="153431"/>
                    <a:pt x="36856" y="145349"/>
                    <a:pt x="22469" y="130962"/>
                  </a:cubicBezTo>
                  <a:cubicBezTo>
                    <a:pt x="8083" y="116575"/>
                    <a:pt x="0" y="97062"/>
                    <a:pt x="0" y="76716"/>
                  </a:cubicBezTo>
                  <a:lnTo>
                    <a:pt x="0" y="76716"/>
                  </a:lnTo>
                  <a:cubicBezTo>
                    <a:pt x="0" y="56369"/>
                    <a:pt x="8083" y="36856"/>
                    <a:pt x="22469" y="22469"/>
                  </a:cubicBezTo>
                  <a:cubicBezTo>
                    <a:pt x="36856" y="8083"/>
                    <a:pt x="56369" y="0"/>
                    <a:pt x="76716" y="0"/>
                  </a:cubicBezTo>
                  <a:close/>
                </a:path>
              </a:pathLst>
            </a:custGeom>
            <a:solidFill>
              <a:srgbClr val="5DDB7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830001" cy="18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Leviers Clées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801907" y="8414259"/>
            <a:ext cx="3151411" cy="582558"/>
            <a:chOff x="0" y="0"/>
            <a:chExt cx="830001" cy="15343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30001" cy="153431"/>
            </a:xfrm>
            <a:custGeom>
              <a:avLst/>
              <a:gdLst/>
              <a:ahLst/>
              <a:cxnLst/>
              <a:rect r="r" b="b" t="t" l="l"/>
              <a:pathLst>
                <a:path h="153431" w="830001">
                  <a:moveTo>
                    <a:pt x="76716" y="0"/>
                  </a:moveTo>
                  <a:lnTo>
                    <a:pt x="753286" y="0"/>
                  </a:lnTo>
                  <a:cubicBezTo>
                    <a:pt x="773632" y="0"/>
                    <a:pt x="793145" y="8083"/>
                    <a:pt x="807532" y="22469"/>
                  </a:cubicBezTo>
                  <a:cubicBezTo>
                    <a:pt x="821919" y="36856"/>
                    <a:pt x="830001" y="56369"/>
                    <a:pt x="830001" y="76716"/>
                  </a:cubicBezTo>
                  <a:lnTo>
                    <a:pt x="830001" y="76716"/>
                  </a:lnTo>
                  <a:cubicBezTo>
                    <a:pt x="830001" y="97062"/>
                    <a:pt x="821919" y="116575"/>
                    <a:pt x="807532" y="130962"/>
                  </a:cubicBezTo>
                  <a:cubicBezTo>
                    <a:pt x="793145" y="145349"/>
                    <a:pt x="773632" y="153431"/>
                    <a:pt x="753286" y="153431"/>
                  </a:cubicBezTo>
                  <a:lnTo>
                    <a:pt x="76716" y="153431"/>
                  </a:lnTo>
                  <a:cubicBezTo>
                    <a:pt x="56369" y="153431"/>
                    <a:pt x="36856" y="145349"/>
                    <a:pt x="22469" y="130962"/>
                  </a:cubicBezTo>
                  <a:cubicBezTo>
                    <a:pt x="8083" y="116575"/>
                    <a:pt x="0" y="97062"/>
                    <a:pt x="0" y="76716"/>
                  </a:cubicBezTo>
                  <a:lnTo>
                    <a:pt x="0" y="76716"/>
                  </a:lnTo>
                  <a:cubicBezTo>
                    <a:pt x="0" y="56369"/>
                    <a:pt x="8083" y="36856"/>
                    <a:pt x="22469" y="22469"/>
                  </a:cubicBezTo>
                  <a:cubicBezTo>
                    <a:pt x="36856" y="8083"/>
                    <a:pt x="56369" y="0"/>
                    <a:pt x="76716" y="0"/>
                  </a:cubicBezTo>
                  <a:close/>
                </a:path>
              </a:pathLst>
            </a:custGeom>
            <a:solidFill>
              <a:srgbClr val="5DDB78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830001" cy="18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uli"/>
                  <a:ea typeface="Muli"/>
                  <a:cs typeface="Muli"/>
                  <a:sym typeface="Muli"/>
                </a:rPr>
                <a:t>Les indicateurs</a:t>
              </a: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2655263" y="5143500"/>
            <a:ext cx="1057583" cy="1468865"/>
          </a:xfrm>
          <a:custGeom>
            <a:avLst/>
            <a:gdLst/>
            <a:ahLst/>
            <a:cxnLst/>
            <a:rect r="r" b="b" t="t" l="l"/>
            <a:pathLst>
              <a:path h="1468865" w="1057583">
                <a:moveTo>
                  <a:pt x="0" y="0"/>
                </a:moveTo>
                <a:lnTo>
                  <a:pt x="1057583" y="0"/>
                </a:lnTo>
                <a:lnTo>
                  <a:pt x="1057583" y="1468865"/>
                </a:lnTo>
                <a:lnTo>
                  <a:pt x="0" y="1468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6485586" y="5143500"/>
            <a:ext cx="1253114" cy="1362080"/>
          </a:xfrm>
          <a:custGeom>
            <a:avLst/>
            <a:gdLst/>
            <a:ahLst/>
            <a:cxnLst/>
            <a:rect r="r" b="b" t="t" l="l"/>
            <a:pathLst>
              <a:path h="1362080" w="1253114">
                <a:moveTo>
                  <a:pt x="0" y="0"/>
                </a:moveTo>
                <a:lnTo>
                  <a:pt x="1253113" y="0"/>
                </a:lnTo>
                <a:lnTo>
                  <a:pt x="1253113" y="1362080"/>
                </a:lnTo>
                <a:lnTo>
                  <a:pt x="0" y="136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484614" y="5305894"/>
            <a:ext cx="950537" cy="1037292"/>
          </a:xfrm>
          <a:custGeom>
            <a:avLst/>
            <a:gdLst/>
            <a:ahLst/>
            <a:cxnLst/>
            <a:rect r="r" b="b" t="t" l="l"/>
            <a:pathLst>
              <a:path h="1037292" w="950537">
                <a:moveTo>
                  <a:pt x="0" y="0"/>
                </a:moveTo>
                <a:lnTo>
                  <a:pt x="950537" y="0"/>
                </a:lnTo>
                <a:lnTo>
                  <a:pt x="950537" y="1037292"/>
                </a:lnTo>
                <a:lnTo>
                  <a:pt x="0" y="1037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2573205" y="471885"/>
            <a:ext cx="13141590" cy="1945157"/>
            <a:chOff x="0" y="0"/>
            <a:chExt cx="17522120" cy="2593543"/>
          </a:xfrm>
        </p:grpSpPr>
        <p:sp>
          <p:nvSpPr>
            <p:cNvPr name="TextBox 48" id="48"/>
            <p:cNvSpPr txBox="true"/>
            <p:nvPr/>
          </p:nvSpPr>
          <p:spPr>
            <a:xfrm rot="0">
              <a:off x="4353698" y="-47625"/>
              <a:ext cx="8814724" cy="611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0" y="1373733"/>
              <a:ext cx="17522120" cy="1219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4608AB"/>
                  </a:solidFill>
                  <a:latin typeface="Muli"/>
                  <a:ea typeface="Muli"/>
                  <a:cs typeface="Muli"/>
                  <a:sym typeface="Muli"/>
                </a:rPr>
                <a:t>Conclusion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2594158" y="3241148"/>
            <a:ext cx="1384548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Un modèle Random Forest capable de détecter 62% des départs potentiels sur les 1 470 employer.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071635" y="6564740"/>
            <a:ext cx="214669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16% DE DÉPART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08262" y="6564740"/>
            <a:ext cx="247813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RANDOM FOREST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575037" y="6534155"/>
            <a:ext cx="276969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62% DE DÉTECTION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433790" y="5128370"/>
            <a:ext cx="3233452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HEURES SUPPLÉMENTAIRES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PROFIL JUNIOR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JOB HOPPING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310757" y="9263517"/>
            <a:ext cx="1323320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Piste d'amélioration : enrichir les questionnaires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4608AB"/>
                </a:solidFill>
                <a:latin typeface="DM Sans"/>
                <a:ea typeface="DM Sans"/>
                <a:cs typeface="DM Sans"/>
                <a:sym typeface="DM Sans"/>
              </a:rPr>
              <a:t>(ex : nombre d'heures sup/semaine au lieu de oui/non et ayant_enfants car 1 valeur unique = Y)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992407" y="7536054"/>
            <a:ext cx="445108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FAIBLE ENGAGEMENT (PEE)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006959" y="7015154"/>
            <a:ext cx="242197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Piste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E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4175713" y="0"/>
            <a:ext cx="4112287" cy="4112287"/>
          </a:xfrm>
          <a:custGeom>
            <a:avLst/>
            <a:gdLst/>
            <a:ahLst/>
            <a:cxnLst/>
            <a:rect r="r" b="b" t="t" l="l"/>
            <a:pathLst>
              <a:path h="4112287" w="4112287">
                <a:moveTo>
                  <a:pt x="0" y="0"/>
                </a:moveTo>
                <a:lnTo>
                  <a:pt x="4112287" y="0"/>
                </a:lnTo>
                <a:lnTo>
                  <a:pt x="4112287" y="4112287"/>
                </a:lnTo>
                <a:lnTo>
                  <a:pt x="0" y="4112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5572694"/>
            <a:ext cx="14181494" cy="9525"/>
          </a:xfrm>
          <a:prstGeom prst="rect">
            <a:avLst/>
          </a:prstGeom>
          <a:solidFill>
            <a:srgbClr val="F8F8F8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1935743"/>
            <a:ext cx="10919137" cy="1775345"/>
            <a:chOff x="0" y="0"/>
            <a:chExt cx="14558849" cy="236712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4558849" cy="1283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000" b="true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Étapes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55259"/>
              <a:ext cx="14558849" cy="611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412781"/>
            <a:ext cx="2535928" cy="1224271"/>
            <a:chOff x="0" y="0"/>
            <a:chExt cx="3381237" cy="163236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3381237" cy="44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LES DONNÉES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37011"/>
              <a:ext cx="3381237" cy="795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49"/>
                </a:lnSpc>
              </a:pPr>
              <a:r>
                <a:rPr lang="en-US" sz="1699">
                  <a:solidFill>
                    <a:srgbClr val="4608AB"/>
                  </a:solidFill>
                  <a:latin typeface="Muli Light"/>
                  <a:ea typeface="Muli Light"/>
                  <a:cs typeface="Muli Light"/>
                  <a:sym typeface="Muli Light"/>
                </a:rPr>
                <a:t>A</a:t>
              </a:r>
              <a:r>
                <a:rPr lang="en-US" sz="1699">
                  <a:solidFill>
                    <a:srgbClr val="4608AB"/>
                  </a:solidFill>
                  <a:latin typeface="Muli Light"/>
                  <a:ea typeface="Muli Light"/>
                  <a:cs typeface="Muli Light"/>
                  <a:sym typeface="Muli Light"/>
                </a:rPr>
                <a:t>nalyse exploratoire</a:t>
              </a:r>
            </a:p>
            <a:p>
              <a:pPr algn="l">
                <a:lnSpc>
                  <a:spcPts val="2550"/>
                </a:lnSpc>
              </a:pPr>
              <a:r>
                <a:rPr lang="en-US" sz="1700">
                  <a:solidFill>
                    <a:srgbClr val="4608AB"/>
                  </a:solidFill>
                  <a:latin typeface="Muli Light"/>
                  <a:ea typeface="Muli Light"/>
                  <a:cs typeface="Muli Light"/>
                  <a:sym typeface="Muli Light"/>
                </a:rPr>
                <a:t>Préparation des données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957037" y="6412781"/>
            <a:ext cx="2743396" cy="1540624"/>
            <a:chOff x="0" y="0"/>
            <a:chExt cx="3657862" cy="205416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3381237" cy="44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MODÉLISATION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37011"/>
              <a:ext cx="3657862" cy="1217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49"/>
                </a:lnSpc>
              </a:pPr>
              <a:r>
                <a:rPr lang="en-US" sz="1699">
                  <a:solidFill>
                    <a:srgbClr val="4608AB"/>
                  </a:solidFill>
                  <a:latin typeface="Muli Light"/>
                  <a:ea typeface="Muli Light"/>
                  <a:cs typeface="Muli Light"/>
                  <a:sym typeface="Muli Light"/>
                </a:rPr>
                <a:t>Compa</a:t>
              </a:r>
              <a:r>
                <a:rPr lang="en-US" sz="1699">
                  <a:solidFill>
                    <a:srgbClr val="4608AB"/>
                  </a:solidFill>
                  <a:latin typeface="Muli Light"/>
                  <a:ea typeface="Muli Light"/>
                  <a:cs typeface="Muli Light"/>
                  <a:sym typeface="Muli Light"/>
                </a:rPr>
                <a:t>raison des modèles</a:t>
              </a:r>
            </a:p>
            <a:p>
              <a:pPr algn="l">
                <a:lnSpc>
                  <a:spcPts val="2549"/>
                </a:lnSpc>
              </a:pPr>
              <a:r>
                <a:rPr lang="en-US" sz="1699">
                  <a:solidFill>
                    <a:srgbClr val="4608AB"/>
                  </a:solidFill>
                  <a:latin typeface="Muli Light"/>
                  <a:ea typeface="Muli Light"/>
                  <a:cs typeface="Muli Light"/>
                  <a:sym typeface="Muli Light"/>
                </a:rPr>
                <a:t>Optimisation &amp; Validation</a:t>
              </a:r>
            </a:p>
            <a:p>
              <a:pPr algn="l">
                <a:lnSpc>
                  <a:spcPts val="255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12882" y="6373237"/>
            <a:ext cx="2995322" cy="1263815"/>
            <a:chOff x="0" y="0"/>
            <a:chExt cx="3993763" cy="168508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3993763" cy="916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RE</a:t>
              </a:r>
              <a:r>
                <a:rPr lang="en-US" b="true" sz="2100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COMMANDATIONS RH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11542"/>
              <a:ext cx="3993763" cy="373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0"/>
                </a:lnSpc>
              </a:pPr>
              <a:r>
                <a:rPr lang="en-US" sz="1700">
                  <a:solidFill>
                    <a:srgbClr val="4608AB"/>
                  </a:solidFill>
                  <a:latin typeface="Muli Light"/>
                  <a:ea typeface="Muli Light"/>
                  <a:cs typeface="Muli Light"/>
                  <a:sym typeface="Muli Light"/>
                </a:rPr>
                <a:t>SHA</a:t>
              </a:r>
              <a:r>
                <a:rPr lang="en-US" sz="1700">
                  <a:solidFill>
                    <a:srgbClr val="4608AB"/>
                  </a:solidFill>
                  <a:latin typeface="Muli Light"/>
                  <a:ea typeface="Muli Light"/>
                  <a:cs typeface="Muli Light"/>
                  <a:sym typeface="Muli Light"/>
                </a:rPr>
                <a:t>P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723372" y="6412781"/>
            <a:ext cx="2535928" cy="907917"/>
            <a:chOff x="0" y="0"/>
            <a:chExt cx="3381237" cy="121055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3381237" cy="44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CONCLUSION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37011"/>
              <a:ext cx="3381237" cy="373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0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28700" y="5329282"/>
            <a:ext cx="486822" cy="486822"/>
            <a:chOff x="0" y="0"/>
            <a:chExt cx="1708150" cy="17081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608AB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6164202" y="5338807"/>
            <a:ext cx="486822" cy="486822"/>
            <a:chOff x="0" y="0"/>
            <a:chExt cx="1708150" cy="17081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608AB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0812882" y="5338807"/>
            <a:ext cx="486822" cy="486822"/>
            <a:chOff x="0" y="0"/>
            <a:chExt cx="1708150" cy="17081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608AB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4723372" y="5329282"/>
            <a:ext cx="486822" cy="486822"/>
            <a:chOff x="0" y="0"/>
            <a:chExt cx="1708150" cy="17081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608AB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62340" y="5813678"/>
            <a:ext cx="4473322" cy="4473322"/>
          </a:xfrm>
          <a:custGeom>
            <a:avLst/>
            <a:gdLst/>
            <a:ahLst/>
            <a:cxnLst/>
            <a:rect r="r" b="b" t="t" l="l"/>
            <a:pathLst>
              <a:path h="4473322" w="4473322">
                <a:moveTo>
                  <a:pt x="0" y="0"/>
                </a:moveTo>
                <a:lnTo>
                  <a:pt x="4473323" y="0"/>
                </a:lnTo>
                <a:lnTo>
                  <a:pt x="4473323" y="4473322"/>
                </a:lnTo>
                <a:lnTo>
                  <a:pt x="0" y="4473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492373"/>
            <a:ext cx="13445374" cy="7283204"/>
          </a:xfrm>
          <a:custGeom>
            <a:avLst/>
            <a:gdLst/>
            <a:ahLst/>
            <a:cxnLst/>
            <a:rect r="r" b="b" t="t" l="l"/>
            <a:pathLst>
              <a:path h="7283204" w="13445374">
                <a:moveTo>
                  <a:pt x="0" y="0"/>
                </a:moveTo>
                <a:lnTo>
                  <a:pt x="13445374" y="0"/>
                </a:lnTo>
                <a:lnTo>
                  <a:pt x="13445374" y="7283204"/>
                </a:lnTo>
                <a:lnTo>
                  <a:pt x="0" y="7283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19697" y="5133975"/>
            <a:ext cx="9768303" cy="4745846"/>
            <a:chOff x="0" y="0"/>
            <a:chExt cx="2572722" cy="12499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72722" cy="1249935"/>
            </a:xfrm>
            <a:custGeom>
              <a:avLst/>
              <a:gdLst/>
              <a:ahLst/>
              <a:cxnLst/>
              <a:rect r="r" b="b" t="t" l="l"/>
              <a:pathLst>
                <a:path h="1249935" w="2572722">
                  <a:moveTo>
                    <a:pt x="0" y="0"/>
                  </a:moveTo>
                  <a:lnTo>
                    <a:pt x="2572722" y="0"/>
                  </a:lnTo>
                  <a:lnTo>
                    <a:pt x="2572722" y="1249935"/>
                  </a:lnTo>
                  <a:lnTo>
                    <a:pt x="0" y="1249935"/>
                  </a:ln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72722" cy="1288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8519697" y="0"/>
            <a:ext cx="9768303" cy="5143500"/>
          </a:xfrm>
          <a:prstGeom prst="rect">
            <a:avLst/>
          </a:prstGeom>
          <a:solidFill>
            <a:srgbClr val="5BEEA7"/>
          </a:solid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822934" y="1900051"/>
            <a:ext cx="1343398" cy="1343398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520591" y="5330363"/>
            <a:ext cx="3242118" cy="1694268"/>
          </a:xfrm>
          <a:custGeom>
            <a:avLst/>
            <a:gdLst/>
            <a:ahLst/>
            <a:cxnLst/>
            <a:rect r="r" b="b" t="t" l="l"/>
            <a:pathLst>
              <a:path h="1694268" w="3242118">
                <a:moveTo>
                  <a:pt x="0" y="0"/>
                </a:moveTo>
                <a:lnTo>
                  <a:pt x="3242118" y="0"/>
                </a:lnTo>
                <a:lnTo>
                  <a:pt x="3242118" y="1694268"/>
                </a:lnTo>
                <a:lnTo>
                  <a:pt x="0" y="169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53265" y="7167230"/>
            <a:ext cx="1954174" cy="1998187"/>
          </a:xfrm>
          <a:custGeom>
            <a:avLst/>
            <a:gdLst/>
            <a:ahLst/>
            <a:cxnLst/>
            <a:rect r="r" b="b" t="t" l="l"/>
            <a:pathLst>
              <a:path h="1998187" w="1954174">
                <a:moveTo>
                  <a:pt x="0" y="0"/>
                </a:moveTo>
                <a:lnTo>
                  <a:pt x="1954173" y="0"/>
                </a:lnTo>
                <a:lnTo>
                  <a:pt x="1954173" y="1998186"/>
                </a:lnTo>
                <a:lnTo>
                  <a:pt x="0" y="1998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54936" y="5944570"/>
            <a:ext cx="1198329" cy="1394210"/>
          </a:xfrm>
          <a:custGeom>
            <a:avLst/>
            <a:gdLst/>
            <a:ahLst/>
            <a:cxnLst/>
            <a:rect r="r" b="b" t="t" l="l"/>
            <a:pathLst>
              <a:path h="1394210" w="1198329">
                <a:moveTo>
                  <a:pt x="0" y="0"/>
                </a:moveTo>
                <a:lnTo>
                  <a:pt x="1198329" y="0"/>
                </a:lnTo>
                <a:lnTo>
                  <a:pt x="1198329" y="1394210"/>
                </a:lnTo>
                <a:lnTo>
                  <a:pt x="0" y="13942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02483" y="7392563"/>
            <a:ext cx="2120451" cy="1562012"/>
          </a:xfrm>
          <a:custGeom>
            <a:avLst/>
            <a:gdLst/>
            <a:ahLst/>
            <a:cxnLst/>
            <a:rect r="r" b="b" t="t" l="l"/>
            <a:pathLst>
              <a:path h="1562012" w="2120451">
                <a:moveTo>
                  <a:pt x="0" y="0"/>
                </a:moveTo>
                <a:lnTo>
                  <a:pt x="2120451" y="0"/>
                </a:lnTo>
                <a:lnTo>
                  <a:pt x="2120451" y="1562012"/>
                </a:lnTo>
                <a:lnTo>
                  <a:pt x="0" y="15620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359771" y="1384849"/>
            <a:ext cx="7206348" cy="3377651"/>
            <a:chOff x="0" y="0"/>
            <a:chExt cx="9608463" cy="450353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9608463" cy="611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62010"/>
              <a:ext cx="9608463" cy="3541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Un environnement standardisé pour assurer la maintenabilité et la transmission du projet aux équipes internes.</a:t>
              </a:r>
            </a:p>
            <a:p>
              <a:pPr algn="l">
                <a:lnSpc>
                  <a:spcPts val="2700"/>
                </a:lnSpc>
              </a:pPr>
            </a:p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Environnement virtuel : Poetry + Python 3.12</a:t>
              </a:r>
            </a:p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Gestion des dépendances : fichier pyproject.toml</a:t>
              </a:r>
            </a:p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IDE : Visual Studio Code</a:t>
              </a:r>
            </a:p>
            <a:p>
              <a:pPr algn="l" marL="388622" indent="-194311" lvl="1">
                <a:lnSpc>
                  <a:spcPts val="270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Notebooks : Jupyter</a:t>
              </a:r>
            </a:p>
            <a:p>
              <a:pPr algn="l">
                <a:lnSpc>
                  <a:spcPts val="26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312146" y="-66675"/>
            <a:ext cx="5005042" cy="1967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000" b="true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Stack</a:t>
            </a:r>
            <a:r>
              <a:rPr lang="en-US" sz="6000" b="true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 technique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08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050307" y="5277580"/>
            <a:ext cx="5969744" cy="5009420"/>
          </a:xfrm>
          <a:prstGeom prst="rect">
            <a:avLst/>
          </a:prstGeom>
          <a:solidFill>
            <a:srgbClr val="8B97FD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6050307" cy="10287000"/>
          </a:xfrm>
          <a:prstGeom prst="rect">
            <a:avLst/>
          </a:prstGeom>
          <a:solidFill>
            <a:srgbClr val="5BEEA7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-156788" y="5277580"/>
            <a:ext cx="6207096" cy="6207096"/>
          </a:xfrm>
          <a:custGeom>
            <a:avLst/>
            <a:gdLst/>
            <a:ahLst/>
            <a:cxnLst/>
            <a:rect r="r" b="b" t="t" l="l"/>
            <a:pathLst>
              <a:path h="6207096" w="6207096">
                <a:moveTo>
                  <a:pt x="0" y="0"/>
                </a:moveTo>
                <a:lnTo>
                  <a:pt x="6207095" y="0"/>
                </a:lnTo>
                <a:lnTo>
                  <a:pt x="6207095" y="6207096"/>
                </a:lnTo>
                <a:lnTo>
                  <a:pt x="0" y="620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54562" y="481043"/>
            <a:ext cx="6512223" cy="4357657"/>
          </a:xfrm>
          <a:custGeom>
            <a:avLst/>
            <a:gdLst/>
            <a:ahLst/>
            <a:cxnLst/>
            <a:rect r="r" b="b" t="t" l="l"/>
            <a:pathLst>
              <a:path h="4357657" w="6512223">
                <a:moveTo>
                  <a:pt x="0" y="0"/>
                </a:moveTo>
                <a:lnTo>
                  <a:pt x="6512223" y="0"/>
                </a:lnTo>
                <a:lnTo>
                  <a:pt x="6512223" y="4357657"/>
                </a:lnTo>
                <a:lnTo>
                  <a:pt x="0" y="4357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866495" y="3383351"/>
            <a:ext cx="2182131" cy="240821"/>
            <a:chOff x="0" y="0"/>
            <a:chExt cx="574718" cy="634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4718" cy="63426"/>
            </a:xfrm>
            <a:custGeom>
              <a:avLst/>
              <a:gdLst/>
              <a:ahLst/>
              <a:cxnLst/>
              <a:rect r="r" b="b" t="t" l="l"/>
              <a:pathLst>
                <a:path h="63426" w="574718">
                  <a:moveTo>
                    <a:pt x="0" y="0"/>
                  </a:moveTo>
                  <a:lnTo>
                    <a:pt x="574718" y="0"/>
                  </a:lnTo>
                  <a:lnTo>
                    <a:pt x="574718" y="63426"/>
                  </a:lnTo>
                  <a:lnTo>
                    <a:pt x="0" y="63426"/>
                  </a:lnTo>
                  <a:close/>
                </a:path>
              </a:pathLst>
            </a:custGeom>
            <a:solidFill>
              <a:srgbClr val="629F9C">
                <a:alpha val="4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74718" cy="101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59777" y="3368532"/>
            <a:ext cx="2478514" cy="255641"/>
            <a:chOff x="0" y="0"/>
            <a:chExt cx="652777" cy="673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2778" cy="67329"/>
            </a:xfrm>
            <a:custGeom>
              <a:avLst/>
              <a:gdLst/>
              <a:ahLst/>
              <a:cxnLst/>
              <a:rect r="r" b="b" t="t" l="l"/>
              <a:pathLst>
                <a:path h="67329" w="652778">
                  <a:moveTo>
                    <a:pt x="0" y="0"/>
                  </a:moveTo>
                  <a:lnTo>
                    <a:pt x="652778" y="0"/>
                  </a:lnTo>
                  <a:lnTo>
                    <a:pt x="652778" y="67329"/>
                  </a:lnTo>
                  <a:lnTo>
                    <a:pt x="0" y="67329"/>
                  </a:lnTo>
                  <a:close/>
                </a:path>
              </a:pathLst>
            </a:custGeom>
            <a:solidFill>
              <a:srgbClr val="629F9C">
                <a:alpha val="4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52777" cy="105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874706" y="5084623"/>
            <a:ext cx="6240595" cy="5357235"/>
            <a:chOff x="0" y="0"/>
            <a:chExt cx="8320793" cy="71429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20793" cy="7142979"/>
            </a:xfrm>
            <a:custGeom>
              <a:avLst/>
              <a:gdLst/>
              <a:ahLst/>
              <a:cxnLst/>
              <a:rect r="r" b="b" t="t" l="l"/>
              <a:pathLst>
                <a:path h="7142979" w="8320793">
                  <a:moveTo>
                    <a:pt x="0" y="0"/>
                  </a:moveTo>
                  <a:lnTo>
                    <a:pt x="8320793" y="0"/>
                  </a:lnTo>
                  <a:lnTo>
                    <a:pt x="8320793" y="7142979"/>
                  </a:lnTo>
                  <a:lnTo>
                    <a:pt x="0" y="7142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09" t="0" r="-13363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826026" y="2356774"/>
              <a:ext cx="2909508" cy="439649"/>
              <a:chOff x="0" y="0"/>
              <a:chExt cx="574718" cy="8684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74718" cy="86844"/>
              </a:xfrm>
              <a:custGeom>
                <a:avLst/>
                <a:gdLst/>
                <a:ahLst/>
                <a:cxnLst/>
                <a:rect r="r" b="b" t="t" l="l"/>
                <a:pathLst>
                  <a:path h="86844" w="574718">
                    <a:moveTo>
                      <a:pt x="43422" y="0"/>
                    </a:moveTo>
                    <a:lnTo>
                      <a:pt x="531296" y="0"/>
                    </a:lnTo>
                    <a:cubicBezTo>
                      <a:pt x="555277" y="0"/>
                      <a:pt x="574718" y="19441"/>
                      <a:pt x="574718" y="43422"/>
                    </a:cubicBezTo>
                    <a:lnTo>
                      <a:pt x="574718" y="43422"/>
                    </a:lnTo>
                    <a:cubicBezTo>
                      <a:pt x="574718" y="54938"/>
                      <a:pt x="570143" y="65983"/>
                      <a:pt x="562000" y="74126"/>
                    </a:cubicBezTo>
                    <a:cubicBezTo>
                      <a:pt x="553856" y="82269"/>
                      <a:pt x="542812" y="86844"/>
                      <a:pt x="531296" y="86844"/>
                    </a:cubicBezTo>
                    <a:lnTo>
                      <a:pt x="43422" y="86844"/>
                    </a:lnTo>
                    <a:cubicBezTo>
                      <a:pt x="31906" y="86844"/>
                      <a:pt x="20861" y="82269"/>
                      <a:pt x="12718" y="74126"/>
                    </a:cubicBezTo>
                    <a:cubicBezTo>
                      <a:pt x="4575" y="65983"/>
                      <a:pt x="0" y="54938"/>
                      <a:pt x="0" y="43422"/>
                    </a:cubicBezTo>
                    <a:lnTo>
                      <a:pt x="0" y="43422"/>
                    </a:lnTo>
                    <a:cubicBezTo>
                      <a:pt x="0" y="31906"/>
                      <a:pt x="4575" y="20861"/>
                      <a:pt x="12718" y="12718"/>
                    </a:cubicBezTo>
                    <a:cubicBezTo>
                      <a:pt x="20861" y="4575"/>
                      <a:pt x="31906" y="0"/>
                      <a:pt x="43422" y="0"/>
                    </a:cubicBezTo>
                    <a:close/>
                  </a:path>
                </a:pathLst>
              </a:custGeom>
              <a:solidFill>
                <a:srgbClr val="629F9C">
                  <a:alpha val="40000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574718" cy="1249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52378" y="2441451"/>
              <a:ext cx="2909508" cy="321095"/>
              <a:chOff x="0" y="0"/>
              <a:chExt cx="574718" cy="6342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574718" cy="63426"/>
              </a:xfrm>
              <a:custGeom>
                <a:avLst/>
                <a:gdLst/>
                <a:ahLst/>
                <a:cxnLst/>
                <a:rect r="r" b="b" t="t" l="l"/>
                <a:pathLst>
                  <a:path h="63426" w="574718">
                    <a:moveTo>
                      <a:pt x="31713" y="0"/>
                    </a:moveTo>
                    <a:lnTo>
                      <a:pt x="543005" y="0"/>
                    </a:lnTo>
                    <a:cubicBezTo>
                      <a:pt x="551415" y="0"/>
                      <a:pt x="559482" y="3341"/>
                      <a:pt x="565429" y="9289"/>
                    </a:cubicBezTo>
                    <a:cubicBezTo>
                      <a:pt x="571377" y="15236"/>
                      <a:pt x="574718" y="23302"/>
                      <a:pt x="574718" y="31713"/>
                    </a:cubicBezTo>
                    <a:lnTo>
                      <a:pt x="574718" y="31713"/>
                    </a:lnTo>
                    <a:cubicBezTo>
                      <a:pt x="574718" y="40124"/>
                      <a:pt x="571377" y="48190"/>
                      <a:pt x="565429" y="54138"/>
                    </a:cubicBezTo>
                    <a:cubicBezTo>
                      <a:pt x="559482" y="60085"/>
                      <a:pt x="551415" y="63426"/>
                      <a:pt x="543005" y="63426"/>
                    </a:cubicBezTo>
                    <a:lnTo>
                      <a:pt x="31713" y="63426"/>
                    </a:lnTo>
                    <a:cubicBezTo>
                      <a:pt x="23302" y="63426"/>
                      <a:pt x="15236" y="60085"/>
                      <a:pt x="9289" y="54138"/>
                    </a:cubicBezTo>
                    <a:cubicBezTo>
                      <a:pt x="3341" y="48190"/>
                      <a:pt x="0" y="40124"/>
                      <a:pt x="0" y="31713"/>
                    </a:cubicBezTo>
                    <a:lnTo>
                      <a:pt x="0" y="31713"/>
                    </a:lnTo>
                    <a:cubicBezTo>
                      <a:pt x="0" y="23302"/>
                      <a:pt x="3341" y="15236"/>
                      <a:pt x="9289" y="9289"/>
                    </a:cubicBezTo>
                    <a:cubicBezTo>
                      <a:pt x="15236" y="3341"/>
                      <a:pt x="23302" y="0"/>
                      <a:pt x="31713" y="0"/>
                    </a:cubicBezTo>
                    <a:close/>
                  </a:path>
                </a:pathLst>
              </a:custGeom>
              <a:solidFill>
                <a:srgbClr val="629F9C">
                  <a:alpha val="40000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574718" cy="1015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826026" y="3952583"/>
              <a:ext cx="7302827" cy="277351"/>
              <a:chOff x="0" y="0"/>
              <a:chExt cx="1442534" cy="5478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442534" cy="54785"/>
              </a:xfrm>
              <a:custGeom>
                <a:avLst/>
                <a:gdLst/>
                <a:ahLst/>
                <a:cxnLst/>
                <a:rect r="r" b="b" t="t" l="l"/>
                <a:pathLst>
                  <a:path h="54785" w="1442534">
                    <a:moveTo>
                      <a:pt x="27393" y="0"/>
                    </a:moveTo>
                    <a:lnTo>
                      <a:pt x="1415141" y="0"/>
                    </a:lnTo>
                    <a:cubicBezTo>
                      <a:pt x="1422406" y="0"/>
                      <a:pt x="1429373" y="2886"/>
                      <a:pt x="1434511" y="8023"/>
                    </a:cubicBezTo>
                    <a:cubicBezTo>
                      <a:pt x="1439648" y="13160"/>
                      <a:pt x="1442534" y="20128"/>
                      <a:pt x="1442534" y="27393"/>
                    </a:cubicBezTo>
                    <a:lnTo>
                      <a:pt x="1442534" y="27393"/>
                    </a:lnTo>
                    <a:cubicBezTo>
                      <a:pt x="1442534" y="34658"/>
                      <a:pt x="1439648" y="41625"/>
                      <a:pt x="1434511" y="46762"/>
                    </a:cubicBezTo>
                    <a:cubicBezTo>
                      <a:pt x="1429373" y="51899"/>
                      <a:pt x="1422406" y="54785"/>
                      <a:pt x="1415141" y="54785"/>
                    </a:cubicBezTo>
                    <a:lnTo>
                      <a:pt x="27393" y="54785"/>
                    </a:lnTo>
                    <a:cubicBezTo>
                      <a:pt x="20128" y="54785"/>
                      <a:pt x="13160" y="51899"/>
                      <a:pt x="8023" y="46762"/>
                    </a:cubicBezTo>
                    <a:cubicBezTo>
                      <a:pt x="2886" y="41625"/>
                      <a:pt x="0" y="34658"/>
                      <a:pt x="0" y="27393"/>
                    </a:cubicBezTo>
                    <a:lnTo>
                      <a:pt x="0" y="27393"/>
                    </a:lnTo>
                    <a:cubicBezTo>
                      <a:pt x="0" y="20128"/>
                      <a:pt x="2886" y="13160"/>
                      <a:pt x="8023" y="8023"/>
                    </a:cubicBezTo>
                    <a:cubicBezTo>
                      <a:pt x="13160" y="2886"/>
                      <a:pt x="20128" y="0"/>
                      <a:pt x="27393" y="0"/>
                    </a:cubicBezTo>
                    <a:close/>
                  </a:path>
                </a:pathLst>
              </a:custGeom>
              <a:solidFill>
                <a:srgbClr val="ABABAA">
                  <a:alpha val="40000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442534" cy="928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835260" y="4242634"/>
              <a:ext cx="7302827" cy="277351"/>
              <a:chOff x="0" y="0"/>
              <a:chExt cx="1442534" cy="5478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442534" cy="54785"/>
              </a:xfrm>
              <a:custGeom>
                <a:avLst/>
                <a:gdLst/>
                <a:ahLst/>
                <a:cxnLst/>
                <a:rect r="r" b="b" t="t" l="l"/>
                <a:pathLst>
                  <a:path h="54785" w="1442534">
                    <a:moveTo>
                      <a:pt x="27393" y="0"/>
                    </a:moveTo>
                    <a:lnTo>
                      <a:pt x="1415141" y="0"/>
                    </a:lnTo>
                    <a:cubicBezTo>
                      <a:pt x="1422406" y="0"/>
                      <a:pt x="1429373" y="2886"/>
                      <a:pt x="1434511" y="8023"/>
                    </a:cubicBezTo>
                    <a:cubicBezTo>
                      <a:pt x="1439648" y="13160"/>
                      <a:pt x="1442534" y="20128"/>
                      <a:pt x="1442534" y="27393"/>
                    </a:cubicBezTo>
                    <a:lnTo>
                      <a:pt x="1442534" y="27393"/>
                    </a:lnTo>
                    <a:cubicBezTo>
                      <a:pt x="1442534" y="34658"/>
                      <a:pt x="1439648" y="41625"/>
                      <a:pt x="1434511" y="46762"/>
                    </a:cubicBezTo>
                    <a:cubicBezTo>
                      <a:pt x="1429373" y="51899"/>
                      <a:pt x="1422406" y="54785"/>
                      <a:pt x="1415141" y="54785"/>
                    </a:cubicBezTo>
                    <a:lnTo>
                      <a:pt x="27393" y="54785"/>
                    </a:lnTo>
                    <a:cubicBezTo>
                      <a:pt x="20128" y="54785"/>
                      <a:pt x="13160" y="51899"/>
                      <a:pt x="8023" y="46762"/>
                    </a:cubicBezTo>
                    <a:cubicBezTo>
                      <a:pt x="2886" y="41625"/>
                      <a:pt x="0" y="34658"/>
                      <a:pt x="0" y="27393"/>
                    </a:cubicBezTo>
                    <a:lnTo>
                      <a:pt x="0" y="27393"/>
                    </a:lnTo>
                    <a:cubicBezTo>
                      <a:pt x="0" y="20128"/>
                      <a:pt x="2886" y="13160"/>
                      <a:pt x="8023" y="8023"/>
                    </a:cubicBezTo>
                    <a:cubicBezTo>
                      <a:pt x="13160" y="2886"/>
                      <a:pt x="20128" y="0"/>
                      <a:pt x="27393" y="0"/>
                    </a:cubicBezTo>
                    <a:close/>
                  </a:path>
                </a:pathLst>
              </a:custGeom>
              <a:solidFill>
                <a:srgbClr val="ABABAA">
                  <a:alpha val="40000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442534" cy="928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826026" y="3664310"/>
              <a:ext cx="7302827" cy="277351"/>
              <a:chOff x="0" y="0"/>
              <a:chExt cx="1442534" cy="5478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442534" cy="54785"/>
              </a:xfrm>
              <a:custGeom>
                <a:avLst/>
                <a:gdLst/>
                <a:ahLst/>
                <a:cxnLst/>
                <a:rect r="r" b="b" t="t" l="l"/>
                <a:pathLst>
                  <a:path h="54785" w="1442534">
                    <a:moveTo>
                      <a:pt x="27393" y="0"/>
                    </a:moveTo>
                    <a:lnTo>
                      <a:pt x="1415141" y="0"/>
                    </a:lnTo>
                    <a:cubicBezTo>
                      <a:pt x="1422406" y="0"/>
                      <a:pt x="1429373" y="2886"/>
                      <a:pt x="1434511" y="8023"/>
                    </a:cubicBezTo>
                    <a:cubicBezTo>
                      <a:pt x="1439648" y="13160"/>
                      <a:pt x="1442534" y="20128"/>
                      <a:pt x="1442534" y="27393"/>
                    </a:cubicBezTo>
                    <a:lnTo>
                      <a:pt x="1442534" y="27393"/>
                    </a:lnTo>
                    <a:cubicBezTo>
                      <a:pt x="1442534" y="34658"/>
                      <a:pt x="1439648" y="41625"/>
                      <a:pt x="1434511" y="46762"/>
                    </a:cubicBezTo>
                    <a:cubicBezTo>
                      <a:pt x="1429373" y="51899"/>
                      <a:pt x="1422406" y="54785"/>
                      <a:pt x="1415141" y="54785"/>
                    </a:cubicBezTo>
                    <a:lnTo>
                      <a:pt x="27393" y="54785"/>
                    </a:lnTo>
                    <a:cubicBezTo>
                      <a:pt x="20128" y="54785"/>
                      <a:pt x="13160" y="51899"/>
                      <a:pt x="8023" y="46762"/>
                    </a:cubicBezTo>
                    <a:cubicBezTo>
                      <a:pt x="2886" y="41625"/>
                      <a:pt x="0" y="34658"/>
                      <a:pt x="0" y="27393"/>
                    </a:cubicBezTo>
                    <a:lnTo>
                      <a:pt x="0" y="27393"/>
                    </a:lnTo>
                    <a:cubicBezTo>
                      <a:pt x="0" y="20128"/>
                      <a:pt x="2886" y="13160"/>
                      <a:pt x="8023" y="8023"/>
                    </a:cubicBezTo>
                    <a:cubicBezTo>
                      <a:pt x="13160" y="2886"/>
                      <a:pt x="20128" y="0"/>
                      <a:pt x="27393" y="0"/>
                    </a:cubicBezTo>
                    <a:close/>
                  </a:path>
                </a:pathLst>
              </a:custGeom>
              <a:solidFill>
                <a:srgbClr val="ABABAA">
                  <a:alpha val="40000"/>
                </a:srgbClr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442534" cy="928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26026" y="3139322"/>
              <a:ext cx="7302827" cy="277351"/>
              <a:chOff x="0" y="0"/>
              <a:chExt cx="1442534" cy="5478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442534" cy="54785"/>
              </a:xfrm>
              <a:custGeom>
                <a:avLst/>
                <a:gdLst/>
                <a:ahLst/>
                <a:cxnLst/>
                <a:rect r="r" b="b" t="t" l="l"/>
                <a:pathLst>
                  <a:path h="54785" w="1442534">
                    <a:moveTo>
                      <a:pt x="27393" y="0"/>
                    </a:moveTo>
                    <a:lnTo>
                      <a:pt x="1415141" y="0"/>
                    </a:lnTo>
                    <a:cubicBezTo>
                      <a:pt x="1422406" y="0"/>
                      <a:pt x="1429373" y="2886"/>
                      <a:pt x="1434511" y="8023"/>
                    </a:cubicBezTo>
                    <a:cubicBezTo>
                      <a:pt x="1439648" y="13160"/>
                      <a:pt x="1442534" y="20128"/>
                      <a:pt x="1442534" y="27393"/>
                    </a:cubicBezTo>
                    <a:lnTo>
                      <a:pt x="1442534" y="27393"/>
                    </a:lnTo>
                    <a:cubicBezTo>
                      <a:pt x="1442534" y="34658"/>
                      <a:pt x="1439648" y="41625"/>
                      <a:pt x="1434511" y="46762"/>
                    </a:cubicBezTo>
                    <a:cubicBezTo>
                      <a:pt x="1429373" y="51899"/>
                      <a:pt x="1422406" y="54785"/>
                      <a:pt x="1415141" y="54785"/>
                    </a:cubicBezTo>
                    <a:lnTo>
                      <a:pt x="27393" y="54785"/>
                    </a:lnTo>
                    <a:cubicBezTo>
                      <a:pt x="20128" y="54785"/>
                      <a:pt x="13160" y="51899"/>
                      <a:pt x="8023" y="46762"/>
                    </a:cubicBezTo>
                    <a:cubicBezTo>
                      <a:pt x="2886" y="41625"/>
                      <a:pt x="0" y="34658"/>
                      <a:pt x="0" y="27393"/>
                    </a:cubicBezTo>
                    <a:lnTo>
                      <a:pt x="0" y="27393"/>
                    </a:lnTo>
                    <a:cubicBezTo>
                      <a:pt x="0" y="20128"/>
                      <a:pt x="2886" y="13160"/>
                      <a:pt x="8023" y="8023"/>
                    </a:cubicBezTo>
                    <a:cubicBezTo>
                      <a:pt x="13160" y="2886"/>
                      <a:pt x="20128" y="0"/>
                      <a:pt x="27393" y="0"/>
                    </a:cubicBezTo>
                    <a:close/>
                  </a:path>
                </a:pathLst>
              </a:custGeom>
              <a:solidFill>
                <a:srgbClr val="ABABAA">
                  <a:alpha val="40000"/>
                </a:srgbClr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442534" cy="928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9866495" y="3965159"/>
            <a:ext cx="5471797" cy="224142"/>
            <a:chOff x="0" y="0"/>
            <a:chExt cx="1441132" cy="5903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41132" cy="59033"/>
            </a:xfrm>
            <a:custGeom>
              <a:avLst/>
              <a:gdLst/>
              <a:ahLst/>
              <a:cxnLst/>
              <a:rect r="r" b="b" t="t" l="l"/>
              <a:pathLst>
                <a:path h="59033" w="1441132">
                  <a:moveTo>
                    <a:pt x="0" y="0"/>
                  </a:moveTo>
                  <a:lnTo>
                    <a:pt x="1441132" y="0"/>
                  </a:lnTo>
                  <a:lnTo>
                    <a:pt x="1441132" y="59033"/>
                  </a:lnTo>
                  <a:lnTo>
                    <a:pt x="0" y="59033"/>
                  </a:lnTo>
                  <a:close/>
                </a:path>
              </a:pathLst>
            </a:custGeom>
            <a:solidFill>
              <a:srgbClr val="ABABAA">
                <a:alpha val="4000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441132" cy="97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866495" y="3743857"/>
            <a:ext cx="5471797" cy="226597"/>
            <a:chOff x="0" y="0"/>
            <a:chExt cx="1441132" cy="5968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41132" cy="59680"/>
            </a:xfrm>
            <a:custGeom>
              <a:avLst/>
              <a:gdLst/>
              <a:ahLst/>
              <a:cxnLst/>
              <a:rect r="r" b="b" t="t" l="l"/>
              <a:pathLst>
                <a:path h="59680" w="1441132">
                  <a:moveTo>
                    <a:pt x="0" y="0"/>
                  </a:moveTo>
                  <a:lnTo>
                    <a:pt x="1441132" y="0"/>
                  </a:lnTo>
                  <a:lnTo>
                    <a:pt x="1441132" y="59680"/>
                  </a:lnTo>
                  <a:lnTo>
                    <a:pt x="0" y="59680"/>
                  </a:lnTo>
                  <a:close/>
                </a:path>
              </a:pathLst>
            </a:custGeom>
            <a:solidFill>
              <a:srgbClr val="ABABAA">
                <a:alpha val="4000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441132" cy="97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058151" y="5124450"/>
            <a:ext cx="7223241" cy="4833435"/>
            <a:chOff x="0" y="0"/>
            <a:chExt cx="9630988" cy="644458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630988" cy="6444581"/>
            </a:xfrm>
            <a:custGeom>
              <a:avLst/>
              <a:gdLst/>
              <a:ahLst/>
              <a:cxnLst/>
              <a:rect r="r" b="b" t="t" l="l"/>
              <a:pathLst>
                <a:path h="6444581" w="9630988">
                  <a:moveTo>
                    <a:pt x="0" y="0"/>
                  </a:moveTo>
                  <a:lnTo>
                    <a:pt x="9630988" y="0"/>
                  </a:lnTo>
                  <a:lnTo>
                    <a:pt x="9630988" y="6444581"/>
                  </a:lnTo>
                  <a:lnTo>
                    <a:pt x="0" y="6444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40" id="40"/>
            <p:cNvGrpSpPr/>
            <p:nvPr/>
          </p:nvGrpSpPr>
          <p:grpSpPr>
            <a:xfrm rot="0">
              <a:off x="869326" y="2210847"/>
              <a:ext cx="2909508" cy="439649"/>
              <a:chOff x="0" y="0"/>
              <a:chExt cx="574718" cy="86844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74718" cy="86844"/>
              </a:xfrm>
              <a:custGeom>
                <a:avLst/>
                <a:gdLst/>
                <a:ahLst/>
                <a:cxnLst/>
                <a:rect r="r" b="b" t="t" l="l"/>
                <a:pathLst>
                  <a:path h="86844" w="574718">
                    <a:moveTo>
                      <a:pt x="43422" y="0"/>
                    </a:moveTo>
                    <a:lnTo>
                      <a:pt x="531296" y="0"/>
                    </a:lnTo>
                    <a:cubicBezTo>
                      <a:pt x="555277" y="0"/>
                      <a:pt x="574718" y="19441"/>
                      <a:pt x="574718" y="43422"/>
                    </a:cubicBezTo>
                    <a:lnTo>
                      <a:pt x="574718" y="43422"/>
                    </a:lnTo>
                    <a:cubicBezTo>
                      <a:pt x="574718" y="54938"/>
                      <a:pt x="570143" y="65983"/>
                      <a:pt x="562000" y="74126"/>
                    </a:cubicBezTo>
                    <a:cubicBezTo>
                      <a:pt x="553856" y="82269"/>
                      <a:pt x="542812" y="86844"/>
                      <a:pt x="531296" y="86844"/>
                    </a:cubicBezTo>
                    <a:lnTo>
                      <a:pt x="43422" y="86844"/>
                    </a:lnTo>
                    <a:cubicBezTo>
                      <a:pt x="31906" y="86844"/>
                      <a:pt x="20861" y="82269"/>
                      <a:pt x="12718" y="74126"/>
                    </a:cubicBezTo>
                    <a:cubicBezTo>
                      <a:pt x="4575" y="65983"/>
                      <a:pt x="0" y="54938"/>
                      <a:pt x="0" y="43422"/>
                    </a:cubicBezTo>
                    <a:lnTo>
                      <a:pt x="0" y="43422"/>
                    </a:lnTo>
                    <a:cubicBezTo>
                      <a:pt x="0" y="31906"/>
                      <a:pt x="4575" y="20861"/>
                      <a:pt x="12718" y="12718"/>
                    </a:cubicBezTo>
                    <a:cubicBezTo>
                      <a:pt x="20861" y="4575"/>
                      <a:pt x="31906" y="0"/>
                      <a:pt x="43422" y="0"/>
                    </a:cubicBezTo>
                    <a:close/>
                  </a:path>
                </a:pathLst>
              </a:custGeom>
              <a:solidFill>
                <a:srgbClr val="FF3131">
                  <a:alpha val="40000"/>
                </a:srgbClr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574718" cy="1249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856626" y="3323963"/>
              <a:ext cx="2909508" cy="439649"/>
              <a:chOff x="0" y="0"/>
              <a:chExt cx="574718" cy="86844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574718" cy="86844"/>
              </a:xfrm>
              <a:custGeom>
                <a:avLst/>
                <a:gdLst/>
                <a:ahLst/>
                <a:cxnLst/>
                <a:rect r="r" b="b" t="t" l="l"/>
                <a:pathLst>
                  <a:path h="86844" w="574718">
                    <a:moveTo>
                      <a:pt x="43422" y="0"/>
                    </a:moveTo>
                    <a:lnTo>
                      <a:pt x="531296" y="0"/>
                    </a:lnTo>
                    <a:cubicBezTo>
                      <a:pt x="555277" y="0"/>
                      <a:pt x="574718" y="19441"/>
                      <a:pt x="574718" y="43422"/>
                    </a:cubicBezTo>
                    <a:lnTo>
                      <a:pt x="574718" y="43422"/>
                    </a:lnTo>
                    <a:cubicBezTo>
                      <a:pt x="574718" y="54938"/>
                      <a:pt x="570143" y="65983"/>
                      <a:pt x="562000" y="74126"/>
                    </a:cubicBezTo>
                    <a:cubicBezTo>
                      <a:pt x="553856" y="82269"/>
                      <a:pt x="542812" y="86844"/>
                      <a:pt x="531296" y="86844"/>
                    </a:cubicBezTo>
                    <a:lnTo>
                      <a:pt x="43422" y="86844"/>
                    </a:lnTo>
                    <a:cubicBezTo>
                      <a:pt x="31906" y="86844"/>
                      <a:pt x="20861" y="82269"/>
                      <a:pt x="12718" y="74126"/>
                    </a:cubicBezTo>
                    <a:cubicBezTo>
                      <a:pt x="4575" y="65983"/>
                      <a:pt x="0" y="54938"/>
                      <a:pt x="0" y="43422"/>
                    </a:cubicBezTo>
                    <a:lnTo>
                      <a:pt x="0" y="43422"/>
                    </a:lnTo>
                    <a:cubicBezTo>
                      <a:pt x="0" y="31906"/>
                      <a:pt x="4575" y="20861"/>
                      <a:pt x="12718" y="12718"/>
                    </a:cubicBezTo>
                    <a:cubicBezTo>
                      <a:pt x="20861" y="4575"/>
                      <a:pt x="31906" y="0"/>
                      <a:pt x="43422" y="0"/>
                    </a:cubicBezTo>
                    <a:close/>
                  </a:path>
                </a:pathLst>
              </a:custGeom>
              <a:solidFill>
                <a:srgbClr val="629F9C">
                  <a:alpha val="40000"/>
                </a:srgbClr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574718" cy="1249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5115280" y="3349363"/>
              <a:ext cx="2909508" cy="321095"/>
              <a:chOff x="0" y="0"/>
              <a:chExt cx="574718" cy="63426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574718" cy="63426"/>
              </a:xfrm>
              <a:custGeom>
                <a:avLst/>
                <a:gdLst/>
                <a:ahLst/>
                <a:cxnLst/>
                <a:rect r="r" b="b" t="t" l="l"/>
                <a:pathLst>
                  <a:path h="63426" w="574718">
                    <a:moveTo>
                      <a:pt x="31713" y="0"/>
                    </a:moveTo>
                    <a:lnTo>
                      <a:pt x="543005" y="0"/>
                    </a:lnTo>
                    <a:cubicBezTo>
                      <a:pt x="551415" y="0"/>
                      <a:pt x="559482" y="3341"/>
                      <a:pt x="565429" y="9289"/>
                    </a:cubicBezTo>
                    <a:cubicBezTo>
                      <a:pt x="571377" y="15236"/>
                      <a:pt x="574718" y="23302"/>
                      <a:pt x="574718" y="31713"/>
                    </a:cubicBezTo>
                    <a:lnTo>
                      <a:pt x="574718" y="31713"/>
                    </a:lnTo>
                    <a:cubicBezTo>
                      <a:pt x="574718" y="40124"/>
                      <a:pt x="571377" y="48190"/>
                      <a:pt x="565429" y="54138"/>
                    </a:cubicBezTo>
                    <a:cubicBezTo>
                      <a:pt x="559482" y="60085"/>
                      <a:pt x="551415" y="63426"/>
                      <a:pt x="543005" y="63426"/>
                    </a:cubicBezTo>
                    <a:lnTo>
                      <a:pt x="31713" y="63426"/>
                    </a:lnTo>
                    <a:cubicBezTo>
                      <a:pt x="23302" y="63426"/>
                      <a:pt x="15236" y="60085"/>
                      <a:pt x="9289" y="54138"/>
                    </a:cubicBezTo>
                    <a:cubicBezTo>
                      <a:pt x="3341" y="48190"/>
                      <a:pt x="0" y="40124"/>
                      <a:pt x="0" y="31713"/>
                    </a:cubicBezTo>
                    <a:lnTo>
                      <a:pt x="0" y="31713"/>
                    </a:lnTo>
                    <a:cubicBezTo>
                      <a:pt x="0" y="23302"/>
                      <a:pt x="3341" y="15236"/>
                      <a:pt x="9289" y="9289"/>
                    </a:cubicBezTo>
                    <a:cubicBezTo>
                      <a:pt x="15236" y="3341"/>
                      <a:pt x="23302" y="0"/>
                      <a:pt x="31713" y="0"/>
                    </a:cubicBezTo>
                    <a:close/>
                  </a:path>
                </a:pathLst>
              </a:custGeom>
              <a:solidFill>
                <a:srgbClr val="629F9C">
                  <a:alpha val="40000"/>
                </a:srgbClr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38100"/>
                <a:ext cx="574718" cy="1015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856626" y="4180820"/>
              <a:ext cx="7168162" cy="300966"/>
              <a:chOff x="0" y="0"/>
              <a:chExt cx="1415933" cy="5945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415933" cy="59450"/>
              </a:xfrm>
              <a:custGeom>
                <a:avLst/>
                <a:gdLst/>
                <a:ahLst/>
                <a:cxnLst/>
                <a:rect r="r" b="b" t="t" l="l"/>
                <a:pathLst>
                  <a:path h="59450" w="1415933">
                    <a:moveTo>
                      <a:pt x="28801" y="0"/>
                    </a:moveTo>
                    <a:lnTo>
                      <a:pt x="1387132" y="0"/>
                    </a:lnTo>
                    <a:cubicBezTo>
                      <a:pt x="1403039" y="0"/>
                      <a:pt x="1415933" y="12895"/>
                      <a:pt x="1415933" y="28801"/>
                    </a:cubicBezTo>
                    <a:lnTo>
                      <a:pt x="1415933" y="30649"/>
                    </a:lnTo>
                    <a:cubicBezTo>
                      <a:pt x="1415933" y="46555"/>
                      <a:pt x="1403039" y="59450"/>
                      <a:pt x="1387132" y="59450"/>
                    </a:cubicBezTo>
                    <a:lnTo>
                      <a:pt x="28801" y="59450"/>
                    </a:lnTo>
                    <a:cubicBezTo>
                      <a:pt x="12895" y="59450"/>
                      <a:pt x="0" y="46555"/>
                      <a:pt x="0" y="30649"/>
                    </a:cubicBezTo>
                    <a:lnTo>
                      <a:pt x="0" y="28801"/>
                    </a:lnTo>
                    <a:cubicBezTo>
                      <a:pt x="0" y="12895"/>
                      <a:pt x="12895" y="0"/>
                      <a:pt x="28801" y="0"/>
                    </a:cubicBezTo>
                    <a:close/>
                  </a:path>
                </a:pathLst>
              </a:custGeom>
              <a:solidFill>
                <a:srgbClr val="ABABAA">
                  <a:alpha val="40000"/>
                </a:srgbClr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38100"/>
                <a:ext cx="1415933" cy="9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869326" y="4507186"/>
              <a:ext cx="7168162" cy="300966"/>
              <a:chOff x="0" y="0"/>
              <a:chExt cx="1415933" cy="5945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415933" cy="59450"/>
              </a:xfrm>
              <a:custGeom>
                <a:avLst/>
                <a:gdLst/>
                <a:ahLst/>
                <a:cxnLst/>
                <a:rect r="r" b="b" t="t" l="l"/>
                <a:pathLst>
                  <a:path h="59450" w="1415933">
                    <a:moveTo>
                      <a:pt x="28801" y="0"/>
                    </a:moveTo>
                    <a:lnTo>
                      <a:pt x="1387132" y="0"/>
                    </a:lnTo>
                    <a:cubicBezTo>
                      <a:pt x="1403039" y="0"/>
                      <a:pt x="1415933" y="12895"/>
                      <a:pt x="1415933" y="28801"/>
                    </a:cubicBezTo>
                    <a:lnTo>
                      <a:pt x="1415933" y="30649"/>
                    </a:lnTo>
                    <a:cubicBezTo>
                      <a:pt x="1415933" y="46555"/>
                      <a:pt x="1403039" y="59450"/>
                      <a:pt x="1387132" y="59450"/>
                    </a:cubicBezTo>
                    <a:lnTo>
                      <a:pt x="28801" y="59450"/>
                    </a:lnTo>
                    <a:cubicBezTo>
                      <a:pt x="12895" y="59450"/>
                      <a:pt x="0" y="46555"/>
                      <a:pt x="0" y="30649"/>
                    </a:cubicBezTo>
                    <a:lnTo>
                      <a:pt x="0" y="28801"/>
                    </a:lnTo>
                    <a:cubicBezTo>
                      <a:pt x="0" y="12895"/>
                      <a:pt x="12895" y="0"/>
                      <a:pt x="28801" y="0"/>
                    </a:cubicBezTo>
                    <a:close/>
                  </a:path>
                </a:pathLst>
              </a:custGeom>
              <a:solidFill>
                <a:srgbClr val="ABABAA">
                  <a:alpha val="40000"/>
                </a:srgbClr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38100"/>
                <a:ext cx="1415933" cy="9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882026" y="4782752"/>
              <a:ext cx="7168162" cy="300966"/>
              <a:chOff x="0" y="0"/>
              <a:chExt cx="1415933" cy="5945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415933" cy="59450"/>
              </a:xfrm>
              <a:custGeom>
                <a:avLst/>
                <a:gdLst/>
                <a:ahLst/>
                <a:cxnLst/>
                <a:rect r="r" b="b" t="t" l="l"/>
                <a:pathLst>
                  <a:path h="59450" w="1415933">
                    <a:moveTo>
                      <a:pt x="28801" y="0"/>
                    </a:moveTo>
                    <a:lnTo>
                      <a:pt x="1387132" y="0"/>
                    </a:lnTo>
                    <a:cubicBezTo>
                      <a:pt x="1403039" y="0"/>
                      <a:pt x="1415933" y="12895"/>
                      <a:pt x="1415933" y="28801"/>
                    </a:cubicBezTo>
                    <a:lnTo>
                      <a:pt x="1415933" y="30649"/>
                    </a:lnTo>
                    <a:cubicBezTo>
                      <a:pt x="1415933" y="46555"/>
                      <a:pt x="1403039" y="59450"/>
                      <a:pt x="1387132" y="59450"/>
                    </a:cubicBezTo>
                    <a:lnTo>
                      <a:pt x="28801" y="59450"/>
                    </a:lnTo>
                    <a:cubicBezTo>
                      <a:pt x="12895" y="59450"/>
                      <a:pt x="0" y="46555"/>
                      <a:pt x="0" y="30649"/>
                    </a:cubicBezTo>
                    <a:lnTo>
                      <a:pt x="0" y="28801"/>
                    </a:lnTo>
                    <a:cubicBezTo>
                      <a:pt x="0" y="12895"/>
                      <a:pt x="12895" y="0"/>
                      <a:pt x="28801" y="0"/>
                    </a:cubicBezTo>
                    <a:close/>
                  </a:path>
                </a:pathLst>
              </a:custGeom>
              <a:solidFill>
                <a:srgbClr val="ABABAA">
                  <a:alpha val="40000"/>
                </a:srgbClr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38100"/>
                <a:ext cx="1415933" cy="9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0"/>
                  </a:lnSpc>
                </a:pPr>
              </a:p>
            </p:txBody>
          </p:sp>
        </p:grpSp>
      </p:grpSp>
      <p:grpSp>
        <p:nvGrpSpPr>
          <p:cNvPr name="Group 58" id="58"/>
          <p:cNvGrpSpPr/>
          <p:nvPr/>
        </p:nvGrpSpPr>
        <p:grpSpPr>
          <a:xfrm rot="0">
            <a:off x="238974" y="826388"/>
            <a:ext cx="5578582" cy="7717948"/>
            <a:chOff x="0" y="0"/>
            <a:chExt cx="7438110" cy="10290597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0" y="-66675"/>
              <a:ext cx="6094506" cy="2601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00"/>
                </a:lnSpc>
              </a:pPr>
              <a:r>
                <a:rPr lang="en-US" sz="6000" b="true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Les DONNÉES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0" y="3063873"/>
              <a:ext cx="7438110" cy="7226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Employés : 1470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Variables : 34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Pas de valeur manquantes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Jointure sur :  </a:t>
              </a:r>
            </a:p>
            <a:p>
              <a:pPr algn="l" marL="1209036" indent="-403012" lvl="2">
                <a:lnSpc>
                  <a:spcPts val="3919"/>
                </a:lnSpc>
                <a:buFont typeface="Arial"/>
                <a:buChar char="⚬"/>
              </a:pPr>
              <a:r>
                <a:rPr lang="en-US" b="true" sz="2799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Id_employee </a:t>
              </a:r>
            </a:p>
            <a:p>
              <a:pPr algn="l" marL="1209036" indent="-403012" lvl="2">
                <a:lnSpc>
                  <a:spcPts val="3919"/>
                </a:lnSpc>
                <a:buFont typeface="Arial"/>
                <a:buChar char="⚬"/>
              </a:pPr>
              <a:r>
                <a:rPr lang="en-US" b="true" sz="2799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eval_number (transformer en numérique) </a:t>
              </a:r>
            </a:p>
            <a:p>
              <a:pPr algn="l" marL="1209036" indent="-403012" lvl="2">
                <a:lnSpc>
                  <a:spcPts val="3919"/>
                </a:lnSpc>
                <a:buFont typeface="Arial"/>
                <a:buChar char="⚬"/>
              </a:pPr>
              <a:r>
                <a:rPr lang="en-US" b="true" sz="2799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code_sondage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Valeur quantitative : 11 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Valeur numérique : 23</a:t>
              </a:r>
            </a:p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4608A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 </a:t>
              </a: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6367287" y="4670756"/>
            <a:ext cx="443419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BEEA7"/>
                </a:solidFill>
                <a:latin typeface="Muli"/>
                <a:ea typeface="Muli"/>
                <a:cs typeface="Muli"/>
                <a:sym typeface="Muli"/>
              </a:rPr>
              <a:t>Fon</a:t>
            </a:r>
            <a:r>
              <a:rPr lang="en-US" sz="2799">
                <a:solidFill>
                  <a:srgbClr val="5BEEA7"/>
                </a:solidFill>
                <a:latin typeface="Muli"/>
                <a:ea typeface="Muli"/>
                <a:cs typeface="Muli"/>
                <a:sym typeface="Muli"/>
              </a:rPr>
              <a:t>ction Salaire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999845" y="-287"/>
            <a:ext cx="443419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BEEA7"/>
                </a:solidFill>
                <a:latin typeface="Muli"/>
                <a:ea typeface="Muli"/>
                <a:cs typeface="Muli"/>
                <a:sym typeface="Muli"/>
              </a:rPr>
              <a:t>No</a:t>
            </a:r>
            <a:r>
              <a:rPr lang="en-US" sz="2799">
                <a:solidFill>
                  <a:srgbClr val="5BEEA7"/>
                </a:solidFill>
                <a:latin typeface="Muli"/>
                <a:ea typeface="Muli"/>
                <a:cs typeface="Muli"/>
                <a:sym typeface="Muli"/>
              </a:rPr>
              <a:t>tes Satisfaction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988869" y="4707761"/>
            <a:ext cx="443419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BEEA7"/>
                </a:solidFill>
                <a:latin typeface="Muli"/>
                <a:ea typeface="Muli"/>
                <a:cs typeface="Muli"/>
                <a:sym typeface="Muli"/>
              </a:rPr>
              <a:t>B</a:t>
            </a:r>
            <a:r>
              <a:rPr lang="en-US" sz="2799">
                <a:solidFill>
                  <a:srgbClr val="5BEEA7"/>
                </a:solidFill>
                <a:latin typeface="Muli"/>
                <a:ea typeface="Muli"/>
                <a:cs typeface="Muli"/>
                <a:sym typeface="Muli"/>
              </a:rPr>
              <a:t>ien-être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EE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53917" y="0"/>
            <a:ext cx="8850753" cy="3086100"/>
            <a:chOff x="0" y="0"/>
            <a:chExt cx="233106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1063" cy="812800"/>
            </a:xfrm>
            <a:custGeom>
              <a:avLst/>
              <a:gdLst/>
              <a:ahLst/>
              <a:cxnLst/>
              <a:rect r="r" b="b" t="t" l="l"/>
              <a:pathLst>
                <a:path h="812800" w="2331063">
                  <a:moveTo>
                    <a:pt x="0" y="0"/>
                  </a:moveTo>
                  <a:lnTo>
                    <a:pt x="2331063" y="0"/>
                  </a:lnTo>
                  <a:lnTo>
                    <a:pt x="233106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608A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3106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9595" y="6130575"/>
            <a:ext cx="5669756" cy="3371143"/>
          </a:xfrm>
          <a:custGeom>
            <a:avLst/>
            <a:gdLst/>
            <a:ahLst/>
            <a:cxnLst/>
            <a:rect r="r" b="b" t="t" l="l"/>
            <a:pathLst>
              <a:path h="3371143" w="5669756">
                <a:moveTo>
                  <a:pt x="0" y="0"/>
                </a:moveTo>
                <a:lnTo>
                  <a:pt x="5669757" y="0"/>
                </a:lnTo>
                <a:lnTo>
                  <a:pt x="5669757" y="3371143"/>
                </a:lnTo>
                <a:lnTo>
                  <a:pt x="0" y="3371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9352" y="3137014"/>
            <a:ext cx="12739396" cy="7149986"/>
          </a:xfrm>
          <a:custGeom>
            <a:avLst/>
            <a:gdLst/>
            <a:ahLst/>
            <a:cxnLst/>
            <a:rect r="r" b="b" t="t" l="l"/>
            <a:pathLst>
              <a:path h="7149986" w="12739396">
                <a:moveTo>
                  <a:pt x="0" y="0"/>
                </a:moveTo>
                <a:lnTo>
                  <a:pt x="12739395" y="0"/>
                </a:lnTo>
                <a:lnTo>
                  <a:pt x="12739395" y="7149986"/>
                </a:lnTo>
                <a:lnTo>
                  <a:pt x="0" y="7149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3662" y="134353"/>
            <a:ext cx="6975990" cy="394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000" b="true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Cartographie de l’Attrition : Où perdons-nous nos talents 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52952" y="469876"/>
            <a:ext cx="7206348" cy="2403146"/>
            <a:chOff x="0" y="0"/>
            <a:chExt cx="9608463" cy="320419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9608463" cy="611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8F8F8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STATISTIQUES DESCRIPTIVES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62010"/>
              <a:ext cx="9608463" cy="2242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b="true" sz="1800" u="sng">
                  <a:solidFill>
                    <a:srgbClr val="F8F8F8"/>
                  </a:solidFill>
                  <a:latin typeface="Muli Bold"/>
                  <a:ea typeface="Muli Bold"/>
                  <a:cs typeface="Muli Bold"/>
                  <a:sym typeface="Muli Bold"/>
                </a:rPr>
                <a:t>Points clés à retenir :</a:t>
              </a:r>
            </a:p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8F8F8"/>
                  </a:solidFill>
                  <a:latin typeface="Muli Light"/>
                  <a:ea typeface="Muli Light"/>
                  <a:cs typeface="Muli Light"/>
                  <a:sym typeface="Muli Light"/>
                </a:rPr>
                <a:t> • Âge moyen : 37 ans</a:t>
              </a:r>
            </a:p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8F8F8"/>
                  </a:solidFill>
                  <a:latin typeface="Muli Light"/>
                  <a:ea typeface="Muli Light"/>
                  <a:cs typeface="Muli Light"/>
                  <a:sym typeface="Muli Light"/>
                </a:rPr>
                <a:t> • </a:t>
              </a:r>
              <a:r>
                <a:rPr lang="en-US" sz="1800">
                  <a:solidFill>
                    <a:srgbClr val="F8F8F8"/>
                  </a:solidFill>
                  <a:latin typeface="Muli Light"/>
                  <a:ea typeface="Muli Light"/>
                  <a:cs typeface="Muli Light"/>
                  <a:sym typeface="Muli Light"/>
                </a:rPr>
                <a:t>Salaire moyen : 6503 €</a:t>
              </a:r>
            </a:p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8F8F8"/>
                  </a:solidFill>
                  <a:latin typeface="Muli Light"/>
                  <a:ea typeface="Muli Light"/>
                  <a:cs typeface="Muli Light"/>
                  <a:sym typeface="Muli Light"/>
                </a:rPr>
                <a:t> • Ancienneté moyenne : 7.0 ans</a:t>
              </a:r>
            </a:p>
            <a:p>
              <a:pPr algn="l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4315020"/>
            <a:ext cx="9270079" cy="5840000"/>
          </a:xfrm>
          <a:prstGeom prst="rect">
            <a:avLst/>
          </a:prstGeom>
          <a:solidFill>
            <a:srgbClr val="4608AB"/>
          </a:solidFill>
        </p:spPr>
      </p:sp>
      <p:sp>
        <p:nvSpPr>
          <p:cNvPr name="AutoShape 3" id="3"/>
          <p:cNvSpPr/>
          <p:nvPr/>
        </p:nvSpPr>
        <p:spPr>
          <a:xfrm rot="0">
            <a:off x="9270079" y="0"/>
            <a:ext cx="9017921" cy="5143500"/>
          </a:xfrm>
          <a:prstGeom prst="rect">
            <a:avLst/>
          </a:prstGeom>
          <a:solidFill>
            <a:srgbClr val="5BEEA7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990600" y="520793"/>
            <a:ext cx="11440485" cy="3575152"/>
          </a:xfrm>
          <a:custGeom>
            <a:avLst/>
            <a:gdLst/>
            <a:ahLst/>
            <a:cxnLst/>
            <a:rect r="r" b="b" t="t" l="l"/>
            <a:pathLst>
              <a:path h="3575152" w="11440485">
                <a:moveTo>
                  <a:pt x="0" y="0"/>
                </a:moveTo>
                <a:lnTo>
                  <a:pt x="11440485" y="0"/>
                </a:lnTo>
                <a:lnTo>
                  <a:pt x="11440485" y="3575152"/>
                </a:lnTo>
                <a:lnTo>
                  <a:pt x="0" y="3575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33" b="-173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70079" y="4315020"/>
            <a:ext cx="8686419" cy="5183601"/>
          </a:xfrm>
          <a:custGeom>
            <a:avLst/>
            <a:gdLst/>
            <a:ahLst/>
            <a:cxnLst/>
            <a:rect r="r" b="b" t="t" l="l"/>
            <a:pathLst>
              <a:path h="5183601" w="8686419">
                <a:moveTo>
                  <a:pt x="0" y="0"/>
                </a:moveTo>
                <a:lnTo>
                  <a:pt x="8686418" y="0"/>
                </a:lnTo>
                <a:lnTo>
                  <a:pt x="8686418" y="5183601"/>
                </a:lnTo>
                <a:lnTo>
                  <a:pt x="0" y="5183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340" t="-112745" r="0" b="-10058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3744" y="6612903"/>
            <a:ext cx="7206348" cy="1527844"/>
            <a:chOff x="0" y="0"/>
            <a:chExt cx="9608463" cy="203712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9608463" cy="1283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F8F8F8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COMPARAISON PARTIS VS RESTÉS </a:t>
              </a:r>
            </a:p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8F8F8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  -VARIABLES QUALITATIVES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23741"/>
              <a:ext cx="9608463" cy="4133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3975840" y="6906820"/>
            <a:ext cx="6829479" cy="6829479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8F8F8">
                <a:alpha val="89804"/>
              </a:srgbClr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3573598"/>
            <a:ext cx="9906730" cy="8184426"/>
          </a:xfrm>
          <a:prstGeom prst="rect">
            <a:avLst/>
          </a:prstGeom>
          <a:solidFill>
            <a:srgbClr val="4608AB"/>
          </a:solidFill>
        </p:spPr>
      </p:sp>
      <p:sp>
        <p:nvSpPr>
          <p:cNvPr name="AutoShape 3" id="3"/>
          <p:cNvSpPr/>
          <p:nvPr/>
        </p:nvSpPr>
        <p:spPr>
          <a:xfrm rot="0">
            <a:off x="-9525" y="-18495"/>
            <a:ext cx="9906730" cy="4257349"/>
          </a:xfrm>
          <a:prstGeom prst="rect">
            <a:avLst/>
          </a:prstGeom>
          <a:solidFill>
            <a:srgbClr val="5BEEA7"/>
          </a:solid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154113" y="7954950"/>
            <a:ext cx="2606700" cy="2606700"/>
          </a:xfrm>
          <a:custGeom>
            <a:avLst/>
            <a:gdLst/>
            <a:ahLst/>
            <a:cxnLst/>
            <a:rect r="r" b="b" t="t" l="l"/>
            <a:pathLst>
              <a:path h="2606700" w="2606700">
                <a:moveTo>
                  <a:pt x="0" y="0"/>
                </a:moveTo>
                <a:lnTo>
                  <a:pt x="2606699" y="0"/>
                </a:lnTo>
                <a:lnTo>
                  <a:pt x="2606699" y="2606700"/>
                </a:lnTo>
                <a:lnTo>
                  <a:pt x="0" y="260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573598"/>
            <a:ext cx="9194506" cy="6470634"/>
          </a:xfrm>
          <a:custGeom>
            <a:avLst/>
            <a:gdLst/>
            <a:ahLst/>
            <a:cxnLst/>
            <a:rect r="r" b="b" t="t" l="l"/>
            <a:pathLst>
              <a:path h="6470634" w="9194506">
                <a:moveTo>
                  <a:pt x="0" y="0"/>
                </a:moveTo>
                <a:lnTo>
                  <a:pt x="9194506" y="0"/>
                </a:lnTo>
                <a:lnTo>
                  <a:pt x="9194506" y="6470633"/>
                </a:lnTo>
                <a:lnTo>
                  <a:pt x="0" y="647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616782" y="3046380"/>
            <a:ext cx="1054435" cy="1054435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608AB">
                <a:alpha val="89804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11407" y="742610"/>
            <a:ext cx="7864866" cy="97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b="true">
                <a:solidFill>
                  <a:srgbClr val="4608A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Fiabilité Statistique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103833" y="5353279"/>
            <a:ext cx="5457417" cy="2940632"/>
            <a:chOff x="0" y="0"/>
            <a:chExt cx="7276556" cy="39208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7276556" cy="44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000000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COMPRENDRE LA VARIABILITÉ (P-VALUE)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27486"/>
              <a:ext cx="7276556" cy="3093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→</a:t>
              </a:r>
              <a:r>
                <a:rPr lang="en-US" sz="1800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 p-value &gt; 0.05 = la différence entre "partis" et "restés" est due au hasard, pas significative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→ Note Evaluation Actuelle a une p-value de 0.9119 (très haute)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>
                  <a:solidFill>
                    <a:srgbClr val="000000"/>
                  </a:solidFill>
                  <a:latin typeface="Muli Light"/>
                  <a:ea typeface="Muli Light"/>
                  <a:cs typeface="Muli Light"/>
                  <a:sym typeface="Muli Light"/>
                </a:rPr>
                <a:t>Cette variable n'explique PAS les départs = c'est du "bruit"</a:t>
              </a:r>
            </a:p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05055" y="2033979"/>
            <a:ext cx="62775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4608A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Séparer le Bruit du Signal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65519" y="2802426"/>
            <a:ext cx="75664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4608A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T-Test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525" y="-18495"/>
            <a:ext cx="9153525" cy="10629587"/>
          </a:xfrm>
          <a:prstGeom prst="rect">
            <a:avLst/>
          </a:prstGeom>
          <a:solidFill>
            <a:srgbClr val="5BEEA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144000" y="-18495"/>
            <a:ext cx="9257180" cy="5314794"/>
            <a:chOff x="0" y="0"/>
            <a:chExt cx="2438105" cy="13997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105" cy="1399781"/>
            </a:xfrm>
            <a:custGeom>
              <a:avLst/>
              <a:gdLst/>
              <a:ahLst/>
              <a:cxnLst/>
              <a:rect r="r" b="b" t="t" l="l"/>
              <a:pathLst>
                <a:path h="1399781" w="2438105">
                  <a:moveTo>
                    <a:pt x="0" y="0"/>
                  </a:moveTo>
                  <a:lnTo>
                    <a:pt x="2438105" y="0"/>
                  </a:lnTo>
                  <a:lnTo>
                    <a:pt x="2438105" y="1399781"/>
                  </a:lnTo>
                  <a:lnTo>
                    <a:pt x="0" y="1399781"/>
                  </a:lnTo>
                  <a:close/>
                </a:path>
              </a:pathLst>
            </a:custGeom>
            <a:solidFill>
              <a:srgbClr val="4608A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38105" cy="1437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872622" y="2849548"/>
            <a:ext cx="11415378" cy="6216625"/>
          </a:xfrm>
          <a:custGeom>
            <a:avLst/>
            <a:gdLst/>
            <a:ahLst/>
            <a:cxnLst/>
            <a:rect r="r" b="b" t="t" l="l"/>
            <a:pathLst>
              <a:path h="6216625" w="11415378">
                <a:moveTo>
                  <a:pt x="0" y="0"/>
                </a:moveTo>
                <a:lnTo>
                  <a:pt x="11415378" y="0"/>
                </a:lnTo>
                <a:lnTo>
                  <a:pt x="11415378" y="6216625"/>
                </a:lnTo>
                <a:lnTo>
                  <a:pt x="0" y="6216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3762" y="202201"/>
            <a:ext cx="8479824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Pourquoi exclure le 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4608AB"/>
                </a:solidFill>
                <a:latin typeface="Muli"/>
                <a:ea typeface="Muli"/>
                <a:cs typeface="Muli"/>
                <a:sym typeface="Muli"/>
              </a:rPr>
              <a:t>« Département » ?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2796128" y="5843561"/>
            <a:ext cx="6829479" cy="6829479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8F8F8">
                <a:alpha val="89804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93165" y="3513877"/>
            <a:ext cx="5332564" cy="4592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206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Corrélation majeure : </a:t>
            </a:r>
          </a:p>
          <a:p>
            <a:pPr algn="l">
              <a:lnSpc>
                <a:spcPts val="3310"/>
              </a:lnSpc>
            </a:pPr>
            <a:r>
              <a:rPr lang="en-US" sz="2206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Lien quasi-systématique entre le poste et le département </a:t>
            </a:r>
          </a:p>
          <a:p>
            <a:pPr algn="l">
              <a:lnSpc>
                <a:spcPts val="3310"/>
              </a:lnSpc>
            </a:pPr>
            <a:r>
              <a:rPr lang="en-US" sz="2206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Chi squared= 2594 </a:t>
            </a:r>
          </a:p>
          <a:p>
            <a:pPr algn="l">
              <a:lnSpc>
                <a:spcPts val="3310"/>
              </a:lnSpc>
            </a:pPr>
            <a:r>
              <a:rPr lang="en-US" sz="2206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p-value &lt; 0,001</a:t>
            </a:r>
          </a:p>
          <a:p>
            <a:pPr algn="l">
              <a:lnSpc>
                <a:spcPts val="3310"/>
              </a:lnSpc>
            </a:pPr>
            <a:r>
              <a:rPr lang="en-US" sz="2206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Risque identifié : Redondance d'information (multicolinéarité) pouvant fragiliser l'algorithme.</a:t>
            </a:r>
          </a:p>
          <a:p>
            <a:pPr algn="l">
              <a:lnSpc>
                <a:spcPts val="3310"/>
              </a:lnSpc>
            </a:pPr>
            <a:r>
              <a:rPr lang="en-US" sz="2206" b="true">
                <a:solidFill>
                  <a:srgbClr val="4608AB"/>
                </a:solidFill>
                <a:latin typeface="Muli Bold"/>
                <a:ea typeface="Muli Bold"/>
                <a:cs typeface="Muli Bold"/>
                <a:sym typeface="Muli Bold"/>
              </a:rPr>
              <a:t>Décision : Conservation du Poste uniquement (granularité plus fine pour prédire l’attrition).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68374" y="832485"/>
            <a:ext cx="4703564" cy="42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399">
                <a:solidFill>
                  <a:srgbClr val="F8F8F8"/>
                </a:solidFill>
                <a:latin typeface="Muli Light"/>
                <a:ea typeface="Muli Light"/>
                <a:cs typeface="Muli Light"/>
                <a:sym typeface="Muli Light"/>
              </a:rPr>
              <a:t>VISUALISATION CHI² - HEATMAP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DAG-srKM0aM</dc:identifier>
  <dcterms:modified xsi:type="dcterms:W3CDTF">2011-08-01T06:04:30Z</dcterms:modified>
  <cp:revision>1</cp:revision>
  <dc:title>TechNova (ESN) fait face à un taux de démission élevé. Objectif : Identifier les causes et proposer des leviers d'action. Données disponibles : - SIRH : Informations employés (fonction, salaire, ancienneté...) - EVAL : Évaluations annuelles et</dc:title>
</cp:coreProperties>
</file>